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4" r:id="rId3"/>
    <p:sldId id="265" r:id="rId4"/>
    <p:sldId id="267" r:id="rId5"/>
    <p:sldId id="258" r:id="rId6"/>
    <p:sldId id="271" r:id="rId7"/>
    <p:sldId id="268" r:id="rId8"/>
    <p:sldId id="269" r:id="rId9"/>
    <p:sldId id="270" r:id="rId10"/>
    <p:sldId id="274" r:id="rId11"/>
    <p:sldId id="275" r:id="rId12"/>
    <p:sldId id="272"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66" r:id="rId27"/>
    <p:sldId id="289" r:id="rId28"/>
    <p:sldId id="290" r:id="rId2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8" userDrawn="1">
          <p15:clr>
            <a:srgbClr val="A4A3A4"/>
          </p15:clr>
        </p15:guide>
        <p15:guide id="2" pos="15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7396" autoAdjust="0"/>
  </p:normalViewPr>
  <p:slideViewPr>
    <p:cSldViewPr snapToGrid="0">
      <p:cViewPr varScale="1">
        <p:scale>
          <a:sx n="115" d="100"/>
          <a:sy n="115" d="100"/>
        </p:scale>
        <p:origin x="2454" y="108"/>
      </p:cViewPr>
      <p:guideLst>
        <p:guide orient="horz" pos="1428"/>
        <p:guide pos="15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8342F-5F34-4206-AAB0-3EEFA81CDCFF}" type="datetimeFigureOut">
              <a:rPr lang="nl-BE" smtClean="0"/>
              <a:t>2/03/2023</a:t>
            </a:fld>
            <a:endParaRPr lang="nl-BE"/>
          </a:p>
        </p:txBody>
      </p:sp>
      <p:sp>
        <p:nvSpPr>
          <p:cNvPr id="4" name="Tijdelijke aanduiding voor dia-afbeelding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FB767-B05C-43F2-BD01-55221E9BDC04}" type="slidenum">
              <a:rPr lang="nl-BE" smtClean="0"/>
              <a:t>‹nr.›</a:t>
            </a:fld>
            <a:endParaRPr lang="nl-BE"/>
          </a:p>
        </p:txBody>
      </p:sp>
    </p:spTree>
    <p:extLst>
      <p:ext uri="{BB962C8B-B14F-4D97-AF65-F5344CB8AC3E}">
        <p14:creationId xmlns:p14="http://schemas.microsoft.com/office/powerpoint/2010/main" val="132801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demografische vooruitzichten zijn het resultaat van een louter mechanische simulatie: de hypothesen zijn gebaseerd op waarnemingen inzake demografische evoluties uit het recente verleden en eventuele beredeneerde wijzigingen hierin. De vooruitzichten houden enkel rekening met lokale veranderingen (ruimtelijke planning en/of bouwprojecten bijvoorbeeld) of bredere sociaaleconomische veranderingen als ze al weerspiegeld werden in de voorbije demografische evolutie. Er moet ook expliciet gewezen worden op de kleine schaal van de Vlaamse gemeentelijke demografische vooruitzichten die een invloed kan hebben op de stabiliteit van de resultaten op gemeentelijk niveau. Bijgevolg worden de eerste 10 jaar beschouwd als een aanvaardbare horizon (tot 2030). De vooruitzichten na 2030 worden enkel meegegeven als algemeen referentiekader. Tot slot: deze vooruitzichten vallen samen met de jaren tijdens en volgend op de gezondheidscrisis ten gevolge van de COVID-19- pandemie. Deze disruptieve gebeurtenis heeft tot gevolg dat de hypothesen van de vooruitzichten, zeker wat betreft de eerste projectiejaren (2021-2025) niet zomaar kunnen afgeleid worden uit trends van het verleden. Met uitzondering van partiële gegevens over sterfte en vruchtbaarheid in 2020 waren andere gegevens over 2020 op het moment van de berekeningen (in mei 2021) nog niet beschikbaar. De hypothesen die in deze vooruitzichten worden gehanteerd, steunen daarom in grote mate op algemene beredeneerde tendensen. De hypothesen inzake sterfte, vruchtbaarheid en migratie werden afgetoetst met verschillende experten bij het Federaal Planbureau, </a:t>
            </a:r>
            <a:r>
              <a:rPr lang="nl-BE" dirty="0" err="1"/>
              <a:t>Statbel</a:t>
            </a:r>
            <a:r>
              <a:rPr lang="nl-BE" dirty="0"/>
              <a:t>, IWEPS, BISA en academici.</a:t>
            </a:r>
          </a:p>
          <a:p>
            <a:endParaRPr lang="nl-BE" dirty="0"/>
          </a:p>
          <a:p>
            <a:r>
              <a:rPr lang="nl-BE" dirty="0"/>
              <a:t>Cf. mobiliteit: </a:t>
            </a:r>
          </a:p>
          <a:p>
            <a:pPr marL="171450" indent="-171450">
              <a:buFontTx/>
              <a:buChar char="-"/>
            </a:pPr>
            <a:r>
              <a:rPr lang="nl-BE" dirty="0"/>
              <a:t>85% van de leerlingen gaat effectief naar school in Aalst</a:t>
            </a:r>
          </a:p>
          <a:p>
            <a:pPr marL="171450" indent="-171450">
              <a:buFontTx/>
              <a:buChar char="-"/>
            </a:pPr>
            <a:r>
              <a:rPr lang="nl-BE" dirty="0"/>
              <a:t>Van alle leerlingen die naar school gaan in Aalst komt ongeveer 50% uit een buurgemeente</a:t>
            </a:r>
          </a:p>
          <a:p>
            <a:pPr marL="171450" indent="-171450">
              <a:buFontTx/>
              <a:buChar char="-"/>
            </a:pPr>
            <a:endParaRPr lang="nl-BE" dirty="0"/>
          </a:p>
          <a:p>
            <a:pPr marL="0" indent="0">
              <a:buFontTx/>
              <a:buNone/>
            </a:pPr>
            <a:r>
              <a:rPr lang="nl-BE" dirty="0"/>
              <a:t>2022: +- 6.000 12-17 jarigen</a:t>
            </a:r>
          </a:p>
          <a:p>
            <a:pPr marL="0" indent="0">
              <a:buFontTx/>
              <a:buNone/>
            </a:pPr>
            <a:r>
              <a:rPr lang="nl-BE" dirty="0"/>
              <a:t>2027: +- 6.700 12-17-jarigen</a:t>
            </a:r>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8</a:t>
            </a:fld>
            <a:endParaRPr lang="nl-BE"/>
          </a:p>
        </p:txBody>
      </p:sp>
    </p:spTree>
    <p:extLst>
      <p:ext uri="{BB962C8B-B14F-4D97-AF65-F5344CB8AC3E}">
        <p14:creationId xmlns:p14="http://schemas.microsoft.com/office/powerpoint/2010/main" val="322248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1000"/>
              </a:spcAft>
            </a:pPr>
            <a:r>
              <a:rPr lang="nl-BE"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Het OKI-cijfer op hoeveel leerlingenkenmerken leerlingen uit een bepaalde gemeente aantikken. De OKI ligt bijgevolg altijd tussen 0 en 4.</a:t>
            </a:r>
            <a:r>
              <a:rPr lang="nl-BE" sz="1800" baseline="300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1.      De taal die de leerling in het gezin spreekt is niet de onderwijstaal indien de leerling in het gezin met niemand of in een gezin met drie gezinsleden (de leerling niet meegerekend) met maximum één gezinslid de onderwijstaal spreekt. Broers en zussen worden als één gezinslid beschouwd.</a:t>
            </a:r>
          </a:p>
          <a:p>
            <a:pPr marL="342900" indent="-342900">
              <a:spcBef>
                <a:spcPts val="300"/>
              </a:spcBef>
              <a:spcAft>
                <a:spcPts val="300"/>
              </a:spcAft>
              <a:buAutoNum type="arabicPeriod" startAt="2"/>
            </a:pPr>
            <a:r>
              <a:rPr lang="nl-BE" sz="1800" dirty="0">
                <a:effectLst/>
                <a:latin typeface="Calibri" panose="020F0502020204030204" pitchFamily="34" charset="0"/>
                <a:ea typeface="Calibri" panose="020F0502020204030204" pitchFamily="34" charset="0"/>
                <a:cs typeface="Times New Roman" panose="02020603050405020304" pitchFamily="18" charset="0"/>
              </a:rPr>
              <a:t>Laag opleidingsniveau betekent maximaal diploma secundair onderwijs</a:t>
            </a:r>
          </a:p>
          <a:p>
            <a:pPr marL="342900" indent="-342900">
              <a:spcBef>
                <a:spcPts val="300"/>
              </a:spcBef>
              <a:spcAft>
                <a:spcPts val="300"/>
              </a:spcAft>
              <a:buAutoNum type="arabicPeriod" startAt="2"/>
            </a:pPr>
            <a:r>
              <a:rPr lang="nl-BE" sz="1800" dirty="0">
                <a:effectLst/>
                <a:latin typeface="Calibri" panose="020F0502020204030204" pitchFamily="34" charset="0"/>
                <a:ea typeface="Calibri" panose="020F0502020204030204" pitchFamily="34" charset="0"/>
                <a:cs typeface="Times New Roman" panose="02020603050405020304" pitchFamily="18" charset="0"/>
              </a:rPr>
              <a:t>Leerling ontvangt een schooltoelage</a:t>
            </a:r>
          </a:p>
          <a:p>
            <a:pPr marL="342900" indent="-342900">
              <a:spcBef>
                <a:spcPts val="300"/>
              </a:spcBef>
              <a:spcAft>
                <a:spcPts val="300"/>
              </a:spcAft>
              <a:buAutoNum type="arabicPeriod" startAt="2"/>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Leerlingen worden onderverdeeld volgens de buurt waarin ze wonen. Leerlingen die in een buurt wonen met veel schoolse vertraging, wegen zwaarder door in de berekening van de werkingsmiddelen van de scholen ongeacht de buurt waar die gevestigd zijn. Het gaat om de 25% leerlingen die in de buurten met de hoogste schoolse vertraging wonen. </a:t>
            </a:r>
          </a:p>
          <a:p>
            <a:pPr marL="0" indent="0">
              <a:spcBef>
                <a:spcPts val="300"/>
              </a:spcBef>
              <a:spcAft>
                <a:spcPts val="300"/>
              </a:spcAft>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300"/>
              </a:spcBef>
              <a:spcAft>
                <a:spcPts val="300"/>
              </a:spcAft>
              <a:buNone/>
            </a:pPr>
            <a:r>
              <a:rPr lang="nl-BE" sz="1800" dirty="0">
                <a:effectLst/>
                <a:latin typeface="Calibri" panose="020F0502020204030204" pitchFamily="34" charset="0"/>
                <a:ea typeface="Calibri" panose="020F0502020204030204" pitchFamily="34" charset="0"/>
                <a:cs typeface="Times New Roman" panose="02020603050405020304" pitchFamily="18" charset="0"/>
              </a:rPr>
              <a:t>Straks komen de leerlingenkenmerken (en de evolutie van de leerlingenkenmerken) uitgebreider aan bod in de documenten:</a:t>
            </a:r>
          </a:p>
          <a:p>
            <a:pPr marL="285750" indent="-285750">
              <a:spcBef>
                <a:spcPts val="300"/>
              </a:spcBef>
              <a:spcAft>
                <a:spcPts val="300"/>
              </a:spcAft>
              <a:buFontTx/>
              <a:buChar char="-"/>
            </a:pPr>
            <a:r>
              <a:rPr lang="nl-BE" sz="1800" dirty="0">
                <a:effectLst/>
                <a:latin typeface="Calibri" panose="020F0502020204030204" pitchFamily="34" charset="0"/>
                <a:ea typeface="Calibri" panose="020F0502020204030204" pitchFamily="34" charset="0"/>
                <a:cs typeface="Times New Roman" panose="02020603050405020304" pitchFamily="18" charset="0"/>
              </a:rPr>
              <a:t>Evolutie OKI-cijfer en leerlingenkenmerken</a:t>
            </a:r>
          </a:p>
          <a:p>
            <a:pPr marL="285750" indent="-285750">
              <a:spcBef>
                <a:spcPts val="300"/>
              </a:spcBef>
              <a:spcAft>
                <a:spcPts val="300"/>
              </a:spcAft>
              <a:buFontTx/>
              <a:buChar char="-"/>
            </a:pPr>
            <a:r>
              <a:rPr lang="nl-BE" sz="1800" dirty="0">
                <a:effectLst/>
                <a:latin typeface="Calibri" panose="020F0502020204030204" pitchFamily="34" charset="0"/>
                <a:ea typeface="Calibri" panose="020F0502020204030204" pitchFamily="34" charset="0"/>
                <a:cs typeface="Times New Roman" panose="02020603050405020304" pitchFamily="18" charset="0"/>
              </a:rPr>
              <a:t>Evolutie leerlingenkenmerken op schoolniveau</a:t>
            </a:r>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17</a:t>
            </a:fld>
            <a:endParaRPr lang="nl-BE"/>
          </a:p>
        </p:txBody>
      </p:sp>
    </p:spTree>
    <p:extLst>
      <p:ext uri="{BB962C8B-B14F-4D97-AF65-F5344CB8AC3E}">
        <p14:creationId xmlns:p14="http://schemas.microsoft.com/office/powerpoint/2010/main" val="4069033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Hoge cijfers in secundair zijn deels het gevolg van hoge cijfers in het lager onderwijs, zie volgende slide</a:t>
            </a:r>
          </a:p>
          <a:p>
            <a:endParaRPr lang="nl-BE" dirty="0"/>
          </a:p>
          <a:p>
            <a:r>
              <a:rPr lang="nl-BE" dirty="0"/>
              <a:t>Opvallend: aantikken op één van de leerlingenkenmerken verhoogt de kans om schoolse achterstand op te lopen. Dat lijkt in Aalst nog meer dan in de vergelijkingsgebieden het geval te zijn. </a:t>
            </a:r>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18</a:t>
            </a:fld>
            <a:endParaRPr lang="nl-BE"/>
          </a:p>
        </p:txBody>
      </p:sp>
    </p:spTree>
    <p:extLst>
      <p:ext uri="{BB962C8B-B14F-4D97-AF65-F5344CB8AC3E}">
        <p14:creationId xmlns:p14="http://schemas.microsoft.com/office/powerpoint/2010/main" val="415360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19</a:t>
            </a:fld>
            <a:endParaRPr lang="nl-BE"/>
          </a:p>
        </p:txBody>
      </p:sp>
    </p:spTree>
    <p:extLst>
      <p:ext uri="{BB962C8B-B14F-4D97-AF65-F5344CB8AC3E}">
        <p14:creationId xmlns:p14="http://schemas.microsoft.com/office/powerpoint/2010/main" val="2800052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20</a:t>
            </a:fld>
            <a:endParaRPr lang="nl-BE"/>
          </a:p>
        </p:txBody>
      </p:sp>
    </p:spTree>
    <p:extLst>
      <p:ext uri="{BB962C8B-B14F-4D97-AF65-F5344CB8AC3E}">
        <p14:creationId xmlns:p14="http://schemas.microsoft.com/office/powerpoint/2010/main" val="129718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Opvallend: relatief veel leerlingen in ASO, maar uitstroom naar hoger onderwijs ligt relatief laag</a:t>
            </a:r>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21</a:t>
            </a:fld>
            <a:endParaRPr lang="nl-BE"/>
          </a:p>
        </p:txBody>
      </p:sp>
    </p:spTree>
    <p:extLst>
      <p:ext uri="{BB962C8B-B14F-4D97-AF65-F5344CB8AC3E}">
        <p14:creationId xmlns:p14="http://schemas.microsoft.com/office/powerpoint/2010/main" val="4176616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22</a:t>
            </a:fld>
            <a:endParaRPr lang="nl-BE"/>
          </a:p>
        </p:txBody>
      </p:sp>
    </p:spTree>
    <p:extLst>
      <p:ext uri="{BB962C8B-B14F-4D97-AF65-F5344CB8AC3E}">
        <p14:creationId xmlns:p14="http://schemas.microsoft.com/office/powerpoint/2010/main" val="306711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23</a:t>
            </a:fld>
            <a:endParaRPr lang="nl-BE"/>
          </a:p>
        </p:txBody>
      </p:sp>
    </p:spTree>
    <p:extLst>
      <p:ext uri="{BB962C8B-B14F-4D97-AF65-F5344CB8AC3E}">
        <p14:creationId xmlns:p14="http://schemas.microsoft.com/office/powerpoint/2010/main" val="391785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24</a:t>
            </a:fld>
            <a:endParaRPr lang="nl-BE"/>
          </a:p>
        </p:txBody>
      </p:sp>
    </p:spTree>
    <p:extLst>
      <p:ext uri="{BB962C8B-B14F-4D97-AF65-F5344CB8AC3E}">
        <p14:creationId xmlns:p14="http://schemas.microsoft.com/office/powerpoint/2010/main" val="104630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25</a:t>
            </a:fld>
            <a:endParaRPr lang="nl-BE"/>
          </a:p>
        </p:txBody>
      </p:sp>
    </p:spTree>
    <p:extLst>
      <p:ext uri="{BB962C8B-B14F-4D97-AF65-F5344CB8AC3E}">
        <p14:creationId xmlns:p14="http://schemas.microsoft.com/office/powerpoint/2010/main" val="1993699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27</a:t>
            </a:fld>
            <a:endParaRPr lang="nl-BE"/>
          </a:p>
        </p:txBody>
      </p:sp>
    </p:spTree>
    <p:extLst>
      <p:ext uri="{BB962C8B-B14F-4D97-AF65-F5344CB8AC3E}">
        <p14:creationId xmlns:p14="http://schemas.microsoft.com/office/powerpoint/2010/main" val="18945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Cf. mobiliteit: </a:t>
            </a:r>
          </a:p>
          <a:p>
            <a:pPr marL="171450" indent="-171450">
              <a:buFontTx/>
              <a:buChar char="-"/>
            </a:pPr>
            <a:r>
              <a:rPr lang="nl-BE" dirty="0"/>
              <a:t>85% van de leerlingen gaat effectief naar school in Aalst</a:t>
            </a:r>
          </a:p>
          <a:p>
            <a:pPr marL="171450" indent="-171450">
              <a:buFontTx/>
              <a:buChar char="-"/>
            </a:pPr>
            <a:r>
              <a:rPr lang="nl-BE" dirty="0"/>
              <a:t>Van alle leerlingen die naar school gaan in Aalst komt ongeveer 50</a:t>
            </a:r>
            <a:r>
              <a:rPr lang="nl-BE"/>
              <a:t>% uit </a:t>
            </a:r>
            <a:r>
              <a:rPr lang="nl-BE" dirty="0"/>
              <a:t>een buurgemeente</a:t>
            </a:r>
          </a:p>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9</a:t>
            </a:fld>
            <a:endParaRPr lang="nl-BE"/>
          </a:p>
        </p:txBody>
      </p:sp>
    </p:spTree>
    <p:extLst>
      <p:ext uri="{BB962C8B-B14F-4D97-AF65-F5344CB8AC3E}">
        <p14:creationId xmlns:p14="http://schemas.microsoft.com/office/powerpoint/2010/main" val="57271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1000"/>
              </a:spcAft>
            </a:pPr>
            <a:r>
              <a:rPr lang="nl-BE" sz="1800" kern="1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Zuid-Europese (EU) herkomst: Italië, Spanje, Griekenland, Portugal, Malta, Cyprus en Gibraltar </a:t>
            </a:r>
            <a:r>
              <a:rPr lang="nl-BE" sz="1800" baseline="30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nl-BE" sz="1800" baseline="30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nl-BE"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Noord/West-Europese (EU) herkomst: Duitsland, Verenigd Koninkrijk, Oostenrijk, Ierland, Finland, Denemarken, Luxemburg en Zweden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nl-BE"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ander rijk OESO land herkomst: Canada, Verenigde Staten, Australië, Nieuw-Zeeland, IJsland, Zwitserland, Noorwegen, Zuid-Korea, Japan, Israël, Chili</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nl-BE"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Oost-Europese (EU) herkomst: Polen, Bulgarije, Roemenië, Slovaakse Republiek, Hongarije, Tsjechische Republiek, Letland, Litouwen, Slovenië, Kroatië en Estland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nl-BE"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Oost-Europese (niet-EU) herkomst: Rusland, Kosovo, Servië, Oekraïne, Albanië, Bosnië-Herzegovina, Macedonië, Wit-Rusland, Moldavië en Montenegro</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nl-BE"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Maghreb</a:t>
            </a:r>
            <a:r>
              <a:rPr lang="nl-BE"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herkomst: Marokko, Algerije, Tunesië, Libië en Mauritanië</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10</a:t>
            </a:fld>
            <a:endParaRPr lang="nl-BE"/>
          </a:p>
        </p:txBody>
      </p:sp>
    </p:spTree>
    <p:extLst>
      <p:ext uri="{BB962C8B-B14F-4D97-AF65-F5344CB8AC3E}">
        <p14:creationId xmlns:p14="http://schemas.microsoft.com/office/powerpoint/2010/main" val="129131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vergelijkingsgebieden (Dendermonde, Lokeren en Sint-Niklaas), gelijkaardige grafiekvorm</a:t>
            </a:r>
          </a:p>
          <a:p>
            <a:r>
              <a:rPr lang="nl-BE" dirty="0"/>
              <a:t>Dendermonde: minder niet-Belgische herkomst</a:t>
            </a:r>
          </a:p>
          <a:p>
            <a:r>
              <a:rPr lang="nl-BE" dirty="0"/>
              <a:t>Lokeren: erg gelijkaardig als Aalst</a:t>
            </a:r>
          </a:p>
          <a:p>
            <a:r>
              <a:rPr lang="nl-BE" dirty="0"/>
              <a:t>Sint-Niklaas: meer niet-Belgische herkomst</a:t>
            </a:r>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11</a:t>
            </a:fld>
            <a:endParaRPr lang="nl-BE"/>
          </a:p>
        </p:txBody>
      </p:sp>
    </p:spTree>
    <p:extLst>
      <p:ext uri="{BB962C8B-B14F-4D97-AF65-F5344CB8AC3E}">
        <p14:creationId xmlns:p14="http://schemas.microsoft.com/office/powerpoint/2010/main" val="402387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12</a:t>
            </a:fld>
            <a:endParaRPr lang="nl-BE"/>
          </a:p>
        </p:txBody>
      </p:sp>
    </p:spTree>
    <p:extLst>
      <p:ext uri="{BB962C8B-B14F-4D97-AF65-F5344CB8AC3E}">
        <p14:creationId xmlns:p14="http://schemas.microsoft.com/office/powerpoint/2010/main" val="218781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Mobiliteit = waar gaan leerlingen die in Aalst wonen naar school?</a:t>
            </a:r>
          </a:p>
          <a:p>
            <a:r>
              <a:rPr lang="nl-BE" dirty="0"/>
              <a:t>Aantrekkingskracht = uit welke gemeenten komen de leerlingen die in Aalst naar school gaan?</a:t>
            </a:r>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13</a:t>
            </a:fld>
            <a:endParaRPr lang="nl-BE"/>
          </a:p>
        </p:txBody>
      </p:sp>
    </p:spTree>
    <p:extLst>
      <p:ext uri="{BB962C8B-B14F-4D97-AF65-F5344CB8AC3E}">
        <p14:creationId xmlns:p14="http://schemas.microsoft.com/office/powerpoint/2010/main" val="208657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14</a:t>
            </a:fld>
            <a:endParaRPr lang="nl-BE"/>
          </a:p>
        </p:txBody>
      </p:sp>
    </p:spTree>
    <p:extLst>
      <p:ext uri="{BB962C8B-B14F-4D97-AF65-F5344CB8AC3E}">
        <p14:creationId xmlns:p14="http://schemas.microsoft.com/office/powerpoint/2010/main" val="139455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15</a:t>
            </a:fld>
            <a:endParaRPr lang="nl-BE"/>
          </a:p>
        </p:txBody>
      </p:sp>
    </p:spTree>
    <p:extLst>
      <p:ext uri="{BB962C8B-B14F-4D97-AF65-F5344CB8AC3E}">
        <p14:creationId xmlns:p14="http://schemas.microsoft.com/office/powerpoint/2010/main" val="2058860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1000"/>
              </a:spcAft>
            </a:pPr>
            <a:r>
              <a:rPr lang="nl-BE"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Toelichting OKI-cijfer:</a:t>
            </a:r>
          </a:p>
          <a:p>
            <a:pPr>
              <a:spcAft>
                <a:spcPts val="1000"/>
              </a:spcAft>
            </a:pPr>
            <a:r>
              <a:rPr lang="nl-BE"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Het OKI-cijfer telt op hoeveel leerlingenkenmerken leerlingen uit een bepaalde gemeente gemiddeld aantikken. Het OKI-cijfer ligt bijgevolg altijd tussen 0 en 4.</a:t>
            </a:r>
            <a:r>
              <a:rPr lang="nl-BE" sz="1800" baseline="300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1.      De taal die de leerling in het gezin spreekt is niet de onderwijstaal indien de leerling in het gezin met niemand of in een gezin met drie gezinsleden (de leerling niet meegerekend) met maximum één gezinslid de onderwijstaal spreekt. Broers en zussen worden als één gezinslid beschouwd.</a:t>
            </a:r>
          </a:p>
          <a:p>
            <a:pPr marL="342900" indent="-342900">
              <a:spcBef>
                <a:spcPts val="300"/>
              </a:spcBef>
              <a:spcAft>
                <a:spcPts val="300"/>
              </a:spcAft>
              <a:buAutoNum type="arabicPeriod" startAt="2"/>
            </a:pPr>
            <a:r>
              <a:rPr lang="nl-BE" sz="1800" dirty="0">
                <a:effectLst/>
                <a:latin typeface="Calibri" panose="020F0502020204030204" pitchFamily="34" charset="0"/>
                <a:ea typeface="Calibri" panose="020F0502020204030204" pitchFamily="34" charset="0"/>
                <a:cs typeface="Times New Roman" panose="02020603050405020304" pitchFamily="18" charset="0"/>
              </a:rPr>
              <a:t>Laag opleidingsniveau betekent maximaal diploma secundair onderwijs</a:t>
            </a:r>
          </a:p>
          <a:p>
            <a:pPr marL="342900" indent="-342900">
              <a:spcBef>
                <a:spcPts val="300"/>
              </a:spcBef>
              <a:spcAft>
                <a:spcPts val="300"/>
              </a:spcAft>
              <a:buAutoNum type="arabicPeriod" startAt="2"/>
            </a:pPr>
            <a:r>
              <a:rPr lang="nl-BE" sz="1800" dirty="0">
                <a:effectLst/>
                <a:latin typeface="Calibri" panose="020F0502020204030204" pitchFamily="34" charset="0"/>
                <a:ea typeface="Calibri" panose="020F0502020204030204" pitchFamily="34" charset="0"/>
                <a:cs typeface="Times New Roman" panose="02020603050405020304" pitchFamily="18" charset="0"/>
              </a:rPr>
              <a:t>Leerling ontvangt een schooltoelage</a:t>
            </a:r>
          </a:p>
          <a:p>
            <a:pPr marL="342900" indent="-342900">
              <a:spcBef>
                <a:spcPts val="300"/>
              </a:spcBef>
              <a:spcAft>
                <a:spcPts val="300"/>
              </a:spcAft>
              <a:buAutoNum type="arabicPeriod" startAt="2"/>
            </a:pP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Leerlingen worden onderverdeeld volgens de buurt waarin ze wonen. Leerlingen die in een buurt wonen met veel schoolse vertraging, wegen zwaarder door in de berekening van de werkingsmiddelen van de scholen ongeacht de buurt waar die gevestigd zijn. Het gaat om de 25% leerlingen die in de buurten met de hoogste schoolse vertraging wonen. </a:t>
            </a:r>
          </a:p>
          <a:p>
            <a:pPr marL="342900" indent="-342900">
              <a:spcBef>
                <a:spcPts val="300"/>
              </a:spcBef>
              <a:spcAft>
                <a:spcPts val="300"/>
              </a:spcAft>
              <a:buAutoNum type="arabicPeriod" startAt="2"/>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300"/>
              </a:spcBef>
              <a:spcAft>
                <a:spcPts val="300"/>
              </a:spcAft>
              <a:buNone/>
            </a:pPr>
            <a:r>
              <a:rPr lang="nl-BE" sz="1800" dirty="0">
                <a:effectLst/>
                <a:latin typeface="Calibri" panose="020F0502020204030204" pitchFamily="34" charset="0"/>
                <a:ea typeface="Calibri" panose="020F0502020204030204" pitchFamily="34" charset="0"/>
                <a:cs typeface="Times New Roman" panose="02020603050405020304" pitchFamily="18" charset="0"/>
              </a:rPr>
              <a:t>Merk op:</a:t>
            </a:r>
          </a:p>
          <a:p>
            <a:pPr marL="0" indent="0">
              <a:spcBef>
                <a:spcPts val="300"/>
              </a:spcBef>
              <a:spcAft>
                <a:spcPts val="300"/>
              </a:spcAft>
              <a:buNone/>
            </a:pPr>
            <a:r>
              <a:rPr lang="nl-BE" sz="1800" dirty="0">
                <a:effectLst/>
                <a:latin typeface="Calibri" panose="020F0502020204030204" pitchFamily="34" charset="0"/>
                <a:ea typeface="Calibri" panose="020F0502020204030204" pitchFamily="34" charset="0"/>
                <a:cs typeface="Times New Roman" panose="02020603050405020304" pitchFamily="18" charset="0"/>
              </a:rPr>
              <a:t>Het OKI-cijfer voor vestigingsplaats ligt lager dan voor woonplaats. Dit suggereert dat instromende leerlingen minder kwetsbaar zijn (gemiddeld op minder leerlingenkenmerken aantikken) dan de leerlingen die in Aalst zelf wonen.</a:t>
            </a:r>
          </a:p>
          <a:p>
            <a:pPr marL="0" indent="0">
              <a:spcBef>
                <a:spcPts val="300"/>
              </a:spcBef>
              <a:spcAft>
                <a:spcPts val="300"/>
              </a:spcAft>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300"/>
              </a:spcBef>
              <a:spcAft>
                <a:spcPts val="300"/>
              </a:spcAft>
              <a:buNone/>
            </a:pPr>
            <a:r>
              <a:rPr lang="nl-BE" sz="1800" dirty="0">
                <a:effectLst/>
                <a:latin typeface="Calibri" panose="020F0502020204030204" pitchFamily="34" charset="0"/>
                <a:ea typeface="Calibri" panose="020F0502020204030204" pitchFamily="34" charset="0"/>
                <a:cs typeface="Times New Roman" panose="02020603050405020304" pitchFamily="18" charset="0"/>
              </a:rPr>
              <a:t>Straks komen de leerlingenkenmerken (en de evolutie van de leerlingenkenmerken) uitgebreider aan bod in de documenten:</a:t>
            </a:r>
          </a:p>
          <a:p>
            <a:pPr marL="285750" indent="-285750">
              <a:spcBef>
                <a:spcPts val="300"/>
              </a:spcBef>
              <a:spcAft>
                <a:spcPts val="300"/>
              </a:spcAft>
              <a:buFontTx/>
              <a:buChar char="-"/>
            </a:pPr>
            <a:r>
              <a:rPr lang="nl-BE" sz="1800" dirty="0">
                <a:effectLst/>
                <a:latin typeface="Calibri" panose="020F0502020204030204" pitchFamily="34" charset="0"/>
                <a:ea typeface="Calibri" panose="020F0502020204030204" pitchFamily="34" charset="0"/>
                <a:cs typeface="Times New Roman" panose="02020603050405020304" pitchFamily="18" charset="0"/>
              </a:rPr>
              <a:t>Evolutie OKI-cijfer en leerlingenkenmerken</a:t>
            </a:r>
          </a:p>
          <a:p>
            <a:pPr marL="285750" indent="-285750">
              <a:spcBef>
                <a:spcPts val="300"/>
              </a:spcBef>
              <a:spcAft>
                <a:spcPts val="300"/>
              </a:spcAft>
              <a:buFontTx/>
              <a:buChar char="-"/>
            </a:pPr>
            <a:r>
              <a:rPr lang="nl-BE" sz="1800" dirty="0">
                <a:effectLst/>
                <a:latin typeface="Calibri" panose="020F0502020204030204" pitchFamily="34" charset="0"/>
                <a:ea typeface="Calibri" panose="020F0502020204030204" pitchFamily="34" charset="0"/>
                <a:cs typeface="Times New Roman" panose="02020603050405020304" pitchFamily="18" charset="0"/>
              </a:rPr>
              <a:t>Evolutie leerlingenkenmerken op schoolniveau</a:t>
            </a:r>
          </a:p>
        </p:txBody>
      </p:sp>
      <p:sp>
        <p:nvSpPr>
          <p:cNvPr id="4" name="Tijdelijke aanduiding voor dianummer 3"/>
          <p:cNvSpPr>
            <a:spLocks noGrp="1"/>
          </p:cNvSpPr>
          <p:nvPr>
            <p:ph type="sldNum" sz="quarter" idx="5"/>
          </p:nvPr>
        </p:nvSpPr>
        <p:spPr/>
        <p:txBody>
          <a:bodyPr/>
          <a:lstStyle/>
          <a:p>
            <a:fld id="{312FB767-B05C-43F2-BD01-55221E9BDC04}" type="slidenum">
              <a:rPr lang="nl-BE" smtClean="0"/>
              <a:t>16</a:t>
            </a:fld>
            <a:endParaRPr lang="nl-BE"/>
          </a:p>
        </p:txBody>
      </p:sp>
    </p:spTree>
    <p:extLst>
      <p:ext uri="{BB962C8B-B14F-4D97-AF65-F5344CB8AC3E}">
        <p14:creationId xmlns:p14="http://schemas.microsoft.com/office/powerpoint/2010/main" val="78787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619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735062" y="2012414"/>
            <a:ext cx="9221689" cy="4796544"/>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12377E40-94FA-464F-BD59-BD1342AE1666}" type="datetimeFigureOut">
              <a:rPr lang="nl-BE" smtClean="0"/>
              <a:t>2/03/2023</a:t>
            </a:fld>
            <a:endParaRPr lang="nl-BE"/>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nl-BE"/>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60D96C4-35DE-4857-9FF6-CF4970FAB506}" type="slidenum">
              <a:rPr lang="nl-BE" smtClean="0"/>
              <a:t>‹nr.›</a:t>
            </a:fld>
            <a:endParaRPr lang="nl-BE"/>
          </a:p>
        </p:txBody>
      </p:sp>
    </p:spTree>
    <p:extLst>
      <p:ext uri="{BB962C8B-B14F-4D97-AF65-F5344CB8AC3E}">
        <p14:creationId xmlns:p14="http://schemas.microsoft.com/office/powerpoint/2010/main" val="250466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a:prstGeom prst="rect">
            <a:avLst/>
          </a:prstGeo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35063" y="402483"/>
            <a:ext cx="6782619" cy="6406475"/>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12377E40-94FA-464F-BD59-BD1342AE1666}" type="datetimeFigureOut">
              <a:rPr lang="nl-BE" smtClean="0"/>
              <a:t>2/03/2023</a:t>
            </a:fld>
            <a:endParaRPr lang="nl-BE"/>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nl-BE"/>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60D96C4-35DE-4857-9FF6-CF4970FAB506}" type="slidenum">
              <a:rPr lang="nl-BE" smtClean="0"/>
              <a:t>‹nr.›</a:t>
            </a:fld>
            <a:endParaRPr lang="nl-BE"/>
          </a:p>
        </p:txBody>
      </p:sp>
    </p:spTree>
    <p:extLst>
      <p:ext uri="{BB962C8B-B14F-4D97-AF65-F5344CB8AC3E}">
        <p14:creationId xmlns:p14="http://schemas.microsoft.com/office/powerpoint/2010/main" val="155279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18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a:prstGeom prst="rect">
            <a:avLst/>
          </a:prstGeom>
        </p:spPr>
        <p:txBody>
          <a:bodyPr anchor="b"/>
          <a:lstStyle>
            <a:lvl1pPr>
              <a:defRPr sz="6614"/>
            </a:lvl1pPr>
          </a:lstStyle>
          <a:p>
            <a:r>
              <a:rPr lang="nl-NL"/>
              <a:t>Klik om stijl te bewerken</a:t>
            </a:r>
            <a:endParaRPr lang="en-US" dirty="0"/>
          </a:p>
        </p:txBody>
      </p:sp>
      <p:sp>
        <p:nvSpPr>
          <p:cNvPr id="3" name="Text Placeholder 2"/>
          <p:cNvSpPr>
            <a:spLocks noGrp="1"/>
          </p:cNvSpPr>
          <p:nvPr>
            <p:ph type="body" idx="1"/>
          </p:nvPr>
        </p:nvSpPr>
        <p:spPr>
          <a:xfrm>
            <a:off x="729494" y="5059035"/>
            <a:ext cx="9221689" cy="1653678"/>
          </a:xfrm>
          <a:prstGeom prst="rect">
            <a:avLst/>
          </a:prstGeo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12377E40-94FA-464F-BD59-BD1342AE1666}" type="datetimeFigureOut">
              <a:rPr lang="nl-BE" smtClean="0"/>
              <a:t>2/03/2023</a:t>
            </a:fld>
            <a:endParaRPr lang="nl-BE"/>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nl-BE"/>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60D96C4-35DE-4857-9FF6-CF4970FAB506}" type="slidenum">
              <a:rPr lang="nl-BE" smtClean="0"/>
              <a:t>‹nr.›</a:t>
            </a:fld>
            <a:endParaRPr lang="nl-BE"/>
          </a:p>
        </p:txBody>
      </p:sp>
    </p:spTree>
    <p:extLst>
      <p:ext uri="{BB962C8B-B14F-4D97-AF65-F5344CB8AC3E}">
        <p14:creationId xmlns:p14="http://schemas.microsoft.com/office/powerpoint/2010/main" val="85281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nl-NL"/>
              <a:t>Klik om stijl te bewerken</a:t>
            </a:r>
            <a:endParaRPr lang="en-US" dirty="0"/>
          </a:p>
        </p:txBody>
      </p:sp>
      <p:sp>
        <p:nvSpPr>
          <p:cNvPr id="3" name="Content Placeholder 2"/>
          <p:cNvSpPr>
            <a:spLocks noGrp="1"/>
          </p:cNvSpPr>
          <p:nvPr>
            <p:ph sz="half" idx="1"/>
          </p:nvPr>
        </p:nvSpPr>
        <p:spPr>
          <a:xfrm>
            <a:off x="735062" y="2012414"/>
            <a:ext cx="4544021" cy="4796544"/>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412730" y="2012414"/>
            <a:ext cx="4544021" cy="4796544"/>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12377E40-94FA-464F-BD59-BD1342AE1666}" type="datetimeFigureOut">
              <a:rPr lang="nl-BE" smtClean="0"/>
              <a:t>2/03/2023</a:t>
            </a:fld>
            <a:endParaRPr lang="nl-BE"/>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nl-BE"/>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E60D96C4-35DE-4857-9FF6-CF4970FAB506}" type="slidenum">
              <a:rPr lang="nl-BE" smtClean="0"/>
              <a:t>‹nr.›</a:t>
            </a:fld>
            <a:endParaRPr lang="nl-BE"/>
          </a:p>
        </p:txBody>
      </p:sp>
    </p:spTree>
    <p:extLst>
      <p:ext uri="{BB962C8B-B14F-4D97-AF65-F5344CB8AC3E}">
        <p14:creationId xmlns:p14="http://schemas.microsoft.com/office/powerpoint/2010/main" val="249771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a:prstGeom prst="rect">
            <a:avLst/>
          </a:prstGeom>
        </p:spPr>
        <p:txBody>
          <a:bodyPr/>
          <a:lstStyle/>
          <a:p>
            <a:r>
              <a:rPr lang="nl-NL"/>
              <a:t>Klik om stijl te bewerken</a:t>
            </a:r>
            <a:endParaRPr lang="en-US" dirty="0"/>
          </a:p>
        </p:txBody>
      </p:sp>
      <p:sp>
        <p:nvSpPr>
          <p:cNvPr id="3" name="Text Placeholder 2"/>
          <p:cNvSpPr>
            <a:spLocks noGrp="1"/>
          </p:cNvSpPr>
          <p:nvPr>
            <p:ph type="body" idx="1"/>
          </p:nvPr>
        </p:nvSpPr>
        <p:spPr>
          <a:xfrm>
            <a:off x="736456" y="1853171"/>
            <a:ext cx="4523137"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a:t>Klikken om de tekststijl van het model te bewerken</a:t>
            </a:r>
          </a:p>
        </p:txBody>
      </p:sp>
      <p:sp>
        <p:nvSpPr>
          <p:cNvPr id="4" name="Content Placeholder 3"/>
          <p:cNvSpPr>
            <a:spLocks noGrp="1"/>
          </p:cNvSpPr>
          <p:nvPr>
            <p:ph sz="half" idx="2"/>
          </p:nvPr>
        </p:nvSpPr>
        <p:spPr>
          <a:xfrm>
            <a:off x="736456" y="2761381"/>
            <a:ext cx="4523137" cy="4061576"/>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412731" y="1853171"/>
            <a:ext cx="4545413"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a:t>Klikken om de tekststijl van het model te bewerken</a:t>
            </a:r>
          </a:p>
        </p:txBody>
      </p:sp>
      <p:sp>
        <p:nvSpPr>
          <p:cNvPr id="6" name="Content Placeholder 5"/>
          <p:cNvSpPr>
            <a:spLocks noGrp="1"/>
          </p:cNvSpPr>
          <p:nvPr>
            <p:ph sz="quarter" idx="4"/>
          </p:nvPr>
        </p:nvSpPr>
        <p:spPr>
          <a:xfrm>
            <a:off x="5412731" y="2761381"/>
            <a:ext cx="4545413" cy="4061576"/>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735062" y="7006700"/>
            <a:ext cx="2405658" cy="402483"/>
          </a:xfrm>
          <a:prstGeom prst="rect">
            <a:avLst/>
          </a:prstGeom>
        </p:spPr>
        <p:txBody>
          <a:bodyPr/>
          <a:lstStyle/>
          <a:p>
            <a:fld id="{12377E40-94FA-464F-BD59-BD1342AE1666}" type="datetimeFigureOut">
              <a:rPr lang="nl-BE" smtClean="0"/>
              <a:t>2/03/2023</a:t>
            </a:fld>
            <a:endParaRPr lang="nl-BE"/>
          </a:p>
        </p:txBody>
      </p:sp>
      <p:sp>
        <p:nvSpPr>
          <p:cNvPr id="8" name="Footer Placeholder 7"/>
          <p:cNvSpPr>
            <a:spLocks noGrp="1"/>
          </p:cNvSpPr>
          <p:nvPr>
            <p:ph type="ftr" sz="quarter" idx="11"/>
          </p:nvPr>
        </p:nvSpPr>
        <p:spPr>
          <a:xfrm>
            <a:off x="3541663" y="7006700"/>
            <a:ext cx="3608487" cy="402483"/>
          </a:xfrm>
          <a:prstGeom prst="rect">
            <a:avLst/>
          </a:prstGeom>
        </p:spPr>
        <p:txBody>
          <a:bodyPr/>
          <a:lstStyle/>
          <a:p>
            <a:endParaRPr lang="nl-BE"/>
          </a:p>
        </p:txBody>
      </p:sp>
      <p:sp>
        <p:nvSpPr>
          <p:cNvPr id="9" name="Slide Number Placeholder 8"/>
          <p:cNvSpPr>
            <a:spLocks noGrp="1"/>
          </p:cNvSpPr>
          <p:nvPr>
            <p:ph type="sldNum" sz="quarter" idx="12"/>
          </p:nvPr>
        </p:nvSpPr>
        <p:spPr>
          <a:xfrm>
            <a:off x="7551093" y="7006700"/>
            <a:ext cx="2405658" cy="402483"/>
          </a:xfrm>
          <a:prstGeom prst="rect">
            <a:avLst/>
          </a:prstGeom>
        </p:spPr>
        <p:txBody>
          <a:bodyPr/>
          <a:lstStyle/>
          <a:p>
            <a:fld id="{E60D96C4-35DE-4857-9FF6-CF4970FAB506}" type="slidenum">
              <a:rPr lang="nl-BE" smtClean="0"/>
              <a:t>‹nr.›</a:t>
            </a:fld>
            <a:endParaRPr lang="nl-BE"/>
          </a:p>
        </p:txBody>
      </p:sp>
    </p:spTree>
    <p:extLst>
      <p:ext uri="{BB962C8B-B14F-4D97-AF65-F5344CB8AC3E}">
        <p14:creationId xmlns:p14="http://schemas.microsoft.com/office/powerpoint/2010/main" val="24048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nl-NL"/>
              <a:t>Klik om stijl te bewerken</a:t>
            </a:r>
            <a:endParaRPr lang="en-US" dirty="0"/>
          </a:p>
        </p:txBody>
      </p:sp>
      <p:sp>
        <p:nvSpPr>
          <p:cNvPr id="3" name="Date Placeholder 2"/>
          <p:cNvSpPr>
            <a:spLocks noGrp="1"/>
          </p:cNvSpPr>
          <p:nvPr>
            <p:ph type="dt" sz="half" idx="10"/>
          </p:nvPr>
        </p:nvSpPr>
        <p:spPr>
          <a:xfrm>
            <a:off x="735062" y="7006700"/>
            <a:ext cx="2405658" cy="402483"/>
          </a:xfrm>
          <a:prstGeom prst="rect">
            <a:avLst/>
          </a:prstGeom>
        </p:spPr>
        <p:txBody>
          <a:bodyPr/>
          <a:lstStyle/>
          <a:p>
            <a:fld id="{12377E40-94FA-464F-BD59-BD1342AE1666}" type="datetimeFigureOut">
              <a:rPr lang="nl-BE" smtClean="0"/>
              <a:t>2/03/2023</a:t>
            </a:fld>
            <a:endParaRPr lang="nl-BE"/>
          </a:p>
        </p:txBody>
      </p:sp>
      <p:sp>
        <p:nvSpPr>
          <p:cNvPr id="4" name="Footer Placeholder 3"/>
          <p:cNvSpPr>
            <a:spLocks noGrp="1"/>
          </p:cNvSpPr>
          <p:nvPr>
            <p:ph type="ftr" sz="quarter" idx="11"/>
          </p:nvPr>
        </p:nvSpPr>
        <p:spPr>
          <a:xfrm>
            <a:off x="3541663" y="7006700"/>
            <a:ext cx="3608487" cy="402483"/>
          </a:xfrm>
          <a:prstGeom prst="rect">
            <a:avLst/>
          </a:prstGeom>
        </p:spPr>
        <p:txBody>
          <a:bodyPr/>
          <a:lstStyle/>
          <a:p>
            <a:endParaRPr lang="nl-BE"/>
          </a:p>
        </p:txBody>
      </p:sp>
      <p:sp>
        <p:nvSpPr>
          <p:cNvPr id="5" name="Slide Number Placeholder 4"/>
          <p:cNvSpPr>
            <a:spLocks noGrp="1"/>
          </p:cNvSpPr>
          <p:nvPr>
            <p:ph type="sldNum" sz="quarter" idx="12"/>
          </p:nvPr>
        </p:nvSpPr>
        <p:spPr>
          <a:xfrm>
            <a:off x="7551093" y="7006700"/>
            <a:ext cx="2405658" cy="402483"/>
          </a:xfrm>
          <a:prstGeom prst="rect">
            <a:avLst/>
          </a:prstGeom>
        </p:spPr>
        <p:txBody>
          <a:bodyPr/>
          <a:lstStyle/>
          <a:p>
            <a:fld id="{E60D96C4-35DE-4857-9FF6-CF4970FAB506}" type="slidenum">
              <a:rPr lang="nl-BE" smtClean="0"/>
              <a:t>‹nr.›</a:t>
            </a:fld>
            <a:endParaRPr lang="nl-BE"/>
          </a:p>
        </p:txBody>
      </p:sp>
    </p:spTree>
    <p:extLst>
      <p:ext uri="{BB962C8B-B14F-4D97-AF65-F5344CB8AC3E}">
        <p14:creationId xmlns:p14="http://schemas.microsoft.com/office/powerpoint/2010/main" val="199059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006700"/>
            <a:ext cx="2405658" cy="402483"/>
          </a:xfrm>
          <a:prstGeom prst="rect">
            <a:avLst/>
          </a:prstGeom>
        </p:spPr>
        <p:txBody>
          <a:bodyPr/>
          <a:lstStyle/>
          <a:p>
            <a:fld id="{12377E40-94FA-464F-BD59-BD1342AE1666}" type="datetimeFigureOut">
              <a:rPr lang="nl-BE" smtClean="0"/>
              <a:t>2/03/2023</a:t>
            </a:fld>
            <a:endParaRPr lang="nl-BE"/>
          </a:p>
        </p:txBody>
      </p:sp>
      <p:sp>
        <p:nvSpPr>
          <p:cNvPr id="3" name="Footer Placeholder 2"/>
          <p:cNvSpPr>
            <a:spLocks noGrp="1"/>
          </p:cNvSpPr>
          <p:nvPr>
            <p:ph type="ftr" sz="quarter" idx="11"/>
          </p:nvPr>
        </p:nvSpPr>
        <p:spPr>
          <a:xfrm>
            <a:off x="3541663" y="7006700"/>
            <a:ext cx="3608487" cy="402483"/>
          </a:xfrm>
          <a:prstGeom prst="rect">
            <a:avLst/>
          </a:prstGeom>
        </p:spPr>
        <p:txBody>
          <a:bodyPr/>
          <a:lstStyle/>
          <a:p>
            <a:endParaRPr lang="nl-BE"/>
          </a:p>
        </p:txBody>
      </p:sp>
      <p:sp>
        <p:nvSpPr>
          <p:cNvPr id="4" name="Slide Number Placeholder 3"/>
          <p:cNvSpPr>
            <a:spLocks noGrp="1"/>
          </p:cNvSpPr>
          <p:nvPr>
            <p:ph type="sldNum" sz="quarter" idx="12"/>
          </p:nvPr>
        </p:nvSpPr>
        <p:spPr>
          <a:xfrm>
            <a:off x="7551093" y="7006700"/>
            <a:ext cx="2405658" cy="402483"/>
          </a:xfrm>
          <a:prstGeom prst="rect">
            <a:avLst/>
          </a:prstGeom>
        </p:spPr>
        <p:txBody>
          <a:bodyPr/>
          <a:lstStyle/>
          <a:p>
            <a:fld id="{E60D96C4-35DE-4857-9FF6-CF4970FAB506}" type="slidenum">
              <a:rPr lang="nl-BE" smtClean="0"/>
              <a:t>‹nr.›</a:t>
            </a:fld>
            <a:endParaRPr lang="nl-BE"/>
          </a:p>
        </p:txBody>
      </p:sp>
    </p:spTree>
    <p:extLst>
      <p:ext uri="{BB962C8B-B14F-4D97-AF65-F5344CB8AC3E}">
        <p14:creationId xmlns:p14="http://schemas.microsoft.com/office/powerpoint/2010/main" val="13036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nl-NL"/>
              <a:t>Klik om stijl te bewerken</a:t>
            </a:r>
            <a:endParaRPr lang="en-US" dirty="0"/>
          </a:p>
        </p:txBody>
      </p:sp>
      <p:sp>
        <p:nvSpPr>
          <p:cNvPr id="3" name="Content Placeholder 2"/>
          <p:cNvSpPr>
            <a:spLocks noGrp="1"/>
          </p:cNvSpPr>
          <p:nvPr>
            <p:ph idx="1"/>
          </p:nvPr>
        </p:nvSpPr>
        <p:spPr>
          <a:xfrm>
            <a:off x="4545413" y="1088455"/>
            <a:ext cx="5412730" cy="5372269"/>
          </a:xfrm>
          <a:prstGeom prst="rect">
            <a:avLst/>
          </a:prstGeo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nl-NL"/>
              <a:t>Klikken om de tekststijl van het model te bewerken</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12377E40-94FA-464F-BD59-BD1342AE1666}" type="datetimeFigureOut">
              <a:rPr lang="nl-BE" smtClean="0"/>
              <a:t>2/03/2023</a:t>
            </a:fld>
            <a:endParaRPr lang="nl-BE"/>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nl-BE"/>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E60D96C4-35DE-4857-9FF6-CF4970FAB506}" type="slidenum">
              <a:rPr lang="nl-BE" smtClean="0"/>
              <a:t>‹nr.›</a:t>
            </a:fld>
            <a:endParaRPr lang="nl-BE"/>
          </a:p>
        </p:txBody>
      </p:sp>
    </p:spTree>
    <p:extLst>
      <p:ext uri="{BB962C8B-B14F-4D97-AF65-F5344CB8AC3E}">
        <p14:creationId xmlns:p14="http://schemas.microsoft.com/office/powerpoint/2010/main" val="395713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nl-NL"/>
              <a:t>Klik om stijl te bewerken</a:t>
            </a:r>
            <a:endParaRPr lang="en-US" dirty="0"/>
          </a:p>
        </p:txBody>
      </p:sp>
      <p:sp>
        <p:nvSpPr>
          <p:cNvPr id="3" name="Picture Placeholder 2"/>
          <p:cNvSpPr>
            <a:spLocks noGrp="1" noChangeAspect="1"/>
          </p:cNvSpPr>
          <p:nvPr>
            <p:ph type="pic" idx="1"/>
          </p:nvPr>
        </p:nvSpPr>
        <p:spPr>
          <a:xfrm>
            <a:off x="4545413" y="1088455"/>
            <a:ext cx="5412730" cy="5372269"/>
          </a:xfrm>
          <a:prstGeom prst="rect">
            <a:avLst/>
          </a:prstGeo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nl-NL"/>
              <a:t>Klikken om de tekststijl van het model te bewerken</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12377E40-94FA-464F-BD59-BD1342AE1666}" type="datetimeFigureOut">
              <a:rPr lang="nl-BE" smtClean="0"/>
              <a:t>2/03/2023</a:t>
            </a:fld>
            <a:endParaRPr lang="nl-BE"/>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nl-BE"/>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E60D96C4-35DE-4857-9FF6-CF4970FAB506}" type="slidenum">
              <a:rPr lang="nl-BE" smtClean="0"/>
              <a:t>‹nr.›</a:t>
            </a:fld>
            <a:endParaRPr lang="nl-BE"/>
          </a:p>
        </p:txBody>
      </p:sp>
    </p:spTree>
    <p:extLst>
      <p:ext uri="{BB962C8B-B14F-4D97-AF65-F5344CB8AC3E}">
        <p14:creationId xmlns:p14="http://schemas.microsoft.com/office/powerpoint/2010/main" val="9196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02BE333-24B6-0F4F-AC81-C0412B1C6EE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22896" y="5846611"/>
            <a:ext cx="368917" cy="1119740"/>
          </a:xfrm>
          <a:prstGeom prst="rect">
            <a:avLst/>
          </a:prstGeom>
        </p:spPr>
      </p:pic>
    </p:spTree>
    <p:extLst>
      <p:ext uri="{BB962C8B-B14F-4D97-AF65-F5344CB8AC3E}">
        <p14:creationId xmlns:p14="http://schemas.microsoft.com/office/powerpoint/2010/main" val="1248668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o.naarschoolinaalst.be/wp-content/uploads/filemanager/aalst_so/Omgevingsanalyse/23.02.07%20-%20LC%20-%20leerlingenkenmerken%20Aalst.xlsx" TargetMode="External"/><Relationship Id="rId2" Type="http://schemas.openxmlformats.org/officeDocument/2006/relationships/hyperlink" Target="https://so.naarschoolinaalst.be/wp-content/uploads/filemanager/aalst_so/Omgevingsanalyse/Evolutie%20OKI-cijfer%20en%20leerlingenkenmerken%20Aalst.xlsx"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rovincies.incijfers.be/databan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7D3691D-BAEF-4351-A55F-752F3AE6FFC0}"/>
              </a:ext>
            </a:extLst>
          </p:cNvPr>
          <p:cNvSpPr txBox="1"/>
          <p:nvPr/>
        </p:nvSpPr>
        <p:spPr>
          <a:xfrm>
            <a:off x="642210" y="859404"/>
            <a:ext cx="8984982" cy="3756156"/>
          </a:xfrm>
          <a:prstGeom prst="rect">
            <a:avLst/>
          </a:prstGeom>
          <a:noFill/>
        </p:spPr>
        <p:txBody>
          <a:bodyPr wrap="square" rtlCol="0">
            <a:spAutoFit/>
          </a:bodyPr>
          <a:lstStyle/>
          <a:p>
            <a:r>
              <a:rPr lang="nl-NL" sz="5952" dirty="0">
                <a:solidFill>
                  <a:schemeClr val="accent2"/>
                </a:solidFill>
              </a:rPr>
              <a:t>Toelichting </a:t>
            </a:r>
            <a:br>
              <a:rPr lang="nl-NL" sz="5952" dirty="0">
                <a:solidFill>
                  <a:schemeClr val="accent2"/>
                </a:solidFill>
              </a:rPr>
            </a:br>
            <a:r>
              <a:rPr lang="nl-NL" sz="5952" dirty="0">
                <a:solidFill>
                  <a:schemeClr val="accent2"/>
                </a:solidFill>
              </a:rPr>
              <a:t>omgevingsanalyse onderwijs</a:t>
            </a:r>
          </a:p>
          <a:p>
            <a:endParaRPr lang="nl-NL" sz="5952" dirty="0">
              <a:solidFill>
                <a:schemeClr val="accent2"/>
              </a:solidFill>
            </a:endParaRPr>
          </a:p>
          <a:p>
            <a:r>
              <a:rPr lang="nl-NL" sz="5952" dirty="0">
                <a:solidFill>
                  <a:schemeClr val="accent2"/>
                </a:solidFill>
              </a:rPr>
              <a:t>Aalst</a:t>
            </a:r>
            <a:endParaRPr lang="nl-BE" sz="5952" dirty="0">
              <a:solidFill>
                <a:schemeClr val="accent2"/>
              </a:solidFill>
            </a:endParaRPr>
          </a:p>
        </p:txBody>
      </p:sp>
      <p:sp>
        <p:nvSpPr>
          <p:cNvPr id="6" name="Tekstvak 5">
            <a:extLst>
              <a:ext uri="{FF2B5EF4-FFF2-40B4-BE49-F238E27FC236}">
                <a16:creationId xmlns:a16="http://schemas.microsoft.com/office/drawing/2014/main" id="{B0B10519-639E-4927-AF74-C5EFA10D0900}"/>
              </a:ext>
            </a:extLst>
          </p:cNvPr>
          <p:cNvSpPr txBox="1"/>
          <p:nvPr/>
        </p:nvSpPr>
        <p:spPr>
          <a:xfrm>
            <a:off x="642210" y="5992385"/>
            <a:ext cx="6813593" cy="707886"/>
          </a:xfrm>
          <a:prstGeom prst="rect">
            <a:avLst/>
          </a:prstGeom>
          <a:noFill/>
        </p:spPr>
        <p:txBody>
          <a:bodyPr wrap="square" rtlCol="0">
            <a:spAutoFit/>
          </a:bodyPr>
          <a:lstStyle/>
          <a:p>
            <a:r>
              <a:rPr lang="nl-NL" sz="4000" dirty="0">
                <a:solidFill>
                  <a:schemeClr val="bg2">
                    <a:lumMod val="75000"/>
                  </a:schemeClr>
                </a:solidFill>
              </a:rPr>
              <a:t>6 maart 2023</a:t>
            </a:r>
            <a:endParaRPr lang="nl-BE" sz="4000" dirty="0">
              <a:solidFill>
                <a:schemeClr val="bg2">
                  <a:lumMod val="75000"/>
                </a:schemeClr>
              </a:solidFill>
            </a:endParaRPr>
          </a:p>
        </p:txBody>
      </p:sp>
      <p:pic>
        <p:nvPicPr>
          <p:cNvPr id="7" name="Afbeelding 6">
            <a:extLst>
              <a:ext uri="{FF2B5EF4-FFF2-40B4-BE49-F238E27FC236}">
                <a16:creationId xmlns:a16="http://schemas.microsoft.com/office/drawing/2014/main" id="{235B2EB5-FBF9-49AC-A6EA-DC9B21FFB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538" y="5142718"/>
            <a:ext cx="606275" cy="1840173"/>
          </a:xfrm>
          <a:prstGeom prst="rect">
            <a:avLst/>
          </a:prstGeom>
        </p:spPr>
      </p:pic>
    </p:spTree>
    <p:extLst>
      <p:ext uri="{BB962C8B-B14F-4D97-AF65-F5344CB8AC3E}">
        <p14:creationId xmlns:p14="http://schemas.microsoft.com/office/powerpoint/2010/main" val="30463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4248488" cy="892552"/>
          </a:xfrm>
          <a:prstGeom prst="rect">
            <a:avLst/>
          </a:prstGeom>
          <a:noFill/>
        </p:spPr>
        <p:txBody>
          <a:bodyPr wrap="square" rtlCol="0">
            <a:spAutoFit/>
          </a:bodyPr>
          <a:lstStyle/>
          <a:p>
            <a:r>
              <a:rPr lang="nl-NL" sz="2800" dirty="0">
                <a:solidFill>
                  <a:srgbClr val="29AABF"/>
                </a:solidFill>
              </a:rPr>
              <a:t>Bevolking - herkomst</a:t>
            </a:r>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7" name="Afbeelding 6">
            <a:extLst>
              <a:ext uri="{FF2B5EF4-FFF2-40B4-BE49-F238E27FC236}">
                <a16:creationId xmlns:a16="http://schemas.microsoft.com/office/drawing/2014/main" id="{9CC5F19D-8181-4DF9-981F-0FD2A9CA1989}"/>
              </a:ext>
            </a:extLst>
          </p:cNvPr>
          <p:cNvPicPr>
            <a:picLocks noChangeAspect="1"/>
          </p:cNvPicPr>
          <p:nvPr/>
        </p:nvPicPr>
        <p:blipFill>
          <a:blip r:embed="rId3"/>
          <a:stretch>
            <a:fillRect/>
          </a:stretch>
        </p:blipFill>
        <p:spPr>
          <a:xfrm>
            <a:off x="9758363" y="4754318"/>
            <a:ext cx="933450" cy="2552700"/>
          </a:xfrm>
          <a:prstGeom prst="rect">
            <a:avLst/>
          </a:prstGeom>
        </p:spPr>
      </p:pic>
      <p:pic>
        <p:nvPicPr>
          <p:cNvPr id="5" name="Afbeelding 4">
            <a:extLst>
              <a:ext uri="{FF2B5EF4-FFF2-40B4-BE49-F238E27FC236}">
                <a16:creationId xmlns:a16="http://schemas.microsoft.com/office/drawing/2014/main" id="{F2416606-6A32-40F0-93F4-77B07DFF92F5}"/>
              </a:ext>
            </a:extLst>
          </p:cNvPr>
          <p:cNvPicPr>
            <a:picLocks noChangeAspect="1"/>
          </p:cNvPicPr>
          <p:nvPr/>
        </p:nvPicPr>
        <p:blipFill>
          <a:blip r:embed="rId4"/>
          <a:stretch>
            <a:fillRect/>
          </a:stretch>
        </p:blipFill>
        <p:spPr>
          <a:xfrm>
            <a:off x="244541" y="2036833"/>
            <a:ext cx="10202729" cy="5022151"/>
          </a:xfrm>
          <a:prstGeom prst="rect">
            <a:avLst/>
          </a:prstGeom>
        </p:spPr>
      </p:pic>
    </p:spTree>
    <p:extLst>
      <p:ext uri="{BB962C8B-B14F-4D97-AF65-F5344CB8AC3E}">
        <p14:creationId xmlns:p14="http://schemas.microsoft.com/office/powerpoint/2010/main" val="325954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7313796" cy="892552"/>
          </a:xfrm>
          <a:prstGeom prst="rect">
            <a:avLst/>
          </a:prstGeom>
          <a:noFill/>
        </p:spPr>
        <p:txBody>
          <a:bodyPr wrap="square" rtlCol="0">
            <a:spAutoFit/>
          </a:bodyPr>
          <a:lstStyle/>
          <a:p>
            <a:r>
              <a:rPr lang="nl-NL" sz="2800" dirty="0">
                <a:solidFill>
                  <a:srgbClr val="29AABF"/>
                </a:solidFill>
              </a:rPr>
              <a:t>Bevolking – herkomst naar leeftijdscategorie</a:t>
            </a:r>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5" name="Afbeelding 4">
            <a:extLst>
              <a:ext uri="{FF2B5EF4-FFF2-40B4-BE49-F238E27FC236}">
                <a16:creationId xmlns:a16="http://schemas.microsoft.com/office/drawing/2014/main" id="{511FC1DE-8DAD-43E7-AD0A-C734B988F196}"/>
              </a:ext>
            </a:extLst>
          </p:cNvPr>
          <p:cNvPicPr>
            <a:picLocks noChangeAspect="1"/>
          </p:cNvPicPr>
          <p:nvPr/>
        </p:nvPicPr>
        <p:blipFill>
          <a:blip r:embed="rId3"/>
          <a:stretch>
            <a:fillRect/>
          </a:stretch>
        </p:blipFill>
        <p:spPr>
          <a:xfrm>
            <a:off x="1291589" y="1592500"/>
            <a:ext cx="8108633" cy="5547632"/>
          </a:xfrm>
          <a:prstGeom prst="rect">
            <a:avLst/>
          </a:prstGeom>
        </p:spPr>
      </p:pic>
    </p:spTree>
    <p:extLst>
      <p:ext uri="{BB962C8B-B14F-4D97-AF65-F5344CB8AC3E}">
        <p14:creationId xmlns:p14="http://schemas.microsoft.com/office/powerpoint/2010/main" val="60275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7560000" cy="892552"/>
          </a:xfrm>
          <a:prstGeom prst="rect">
            <a:avLst/>
          </a:prstGeom>
          <a:noFill/>
        </p:spPr>
        <p:txBody>
          <a:bodyPr wrap="square" rtlCol="0">
            <a:spAutoFit/>
          </a:bodyPr>
          <a:lstStyle/>
          <a:p>
            <a:r>
              <a:rPr lang="nl-NL" sz="2800" dirty="0">
                <a:solidFill>
                  <a:srgbClr val="29AABF"/>
                </a:solidFill>
              </a:rPr>
              <a:t>Scholingsgraad bevolking (25 jaar en ouder)</a:t>
            </a:r>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7" name="Afbeelding 6">
            <a:extLst>
              <a:ext uri="{FF2B5EF4-FFF2-40B4-BE49-F238E27FC236}">
                <a16:creationId xmlns:a16="http://schemas.microsoft.com/office/drawing/2014/main" id="{9CC5F19D-8181-4DF9-981F-0FD2A9CA1989}"/>
              </a:ext>
            </a:extLst>
          </p:cNvPr>
          <p:cNvPicPr>
            <a:picLocks noChangeAspect="1"/>
          </p:cNvPicPr>
          <p:nvPr/>
        </p:nvPicPr>
        <p:blipFill>
          <a:blip r:embed="rId3"/>
          <a:stretch>
            <a:fillRect/>
          </a:stretch>
        </p:blipFill>
        <p:spPr>
          <a:xfrm>
            <a:off x="9758363" y="4754318"/>
            <a:ext cx="933450" cy="2552700"/>
          </a:xfrm>
          <a:prstGeom prst="rect">
            <a:avLst/>
          </a:prstGeom>
        </p:spPr>
      </p:pic>
      <p:pic>
        <p:nvPicPr>
          <p:cNvPr id="3" name="Afbeelding 2">
            <a:extLst>
              <a:ext uri="{FF2B5EF4-FFF2-40B4-BE49-F238E27FC236}">
                <a16:creationId xmlns:a16="http://schemas.microsoft.com/office/drawing/2014/main" id="{666B6B05-FEDB-41DA-BF10-4E7179B3902D}"/>
              </a:ext>
            </a:extLst>
          </p:cNvPr>
          <p:cNvPicPr>
            <a:picLocks noChangeAspect="1"/>
          </p:cNvPicPr>
          <p:nvPr/>
        </p:nvPicPr>
        <p:blipFill>
          <a:blip r:embed="rId4"/>
          <a:stretch>
            <a:fillRect/>
          </a:stretch>
        </p:blipFill>
        <p:spPr>
          <a:xfrm>
            <a:off x="1078944" y="1620651"/>
            <a:ext cx="8533924" cy="5745349"/>
          </a:xfrm>
          <a:prstGeom prst="rect">
            <a:avLst/>
          </a:prstGeom>
        </p:spPr>
      </p:pic>
    </p:spTree>
    <p:extLst>
      <p:ext uri="{BB962C8B-B14F-4D97-AF65-F5344CB8AC3E}">
        <p14:creationId xmlns:p14="http://schemas.microsoft.com/office/powerpoint/2010/main" val="249470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7560000" cy="3108543"/>
          </a:xfrm>
          <a:prstGeom prst="rect">
            <a:avLst/>
          </a:prstGeom>
          <a:noFill/>
        </p:spPr>
        <p:txBody>
          <a:bodyPr wrap="square" rtlCol="0">
            <a:spAutoFit/>
          </a:bodyPr>
          <a:lstStyle/>
          <a:p>
            <a:r>
              <a:rPr lang="nl-NL" sz="2800" dirty="0">
                <a:solidFill>
                  <a:srgbClr val="29AABF"/>
                </a:solidFill>
              </a:rPr>
              <a:t>Mobiliteit – algemeen</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800100" lvl="1" indent="-342900">
              <a:buClr>
                <a:srgbClr val="29AABF"/>
              </a:buClr>
              <a:buFont typeface="Wingdings" panose="05000000000000000000" pitchFamily="2" charset="2"/>
              <a:buChar char="§"/>
            </a:pPr>
            <a:r>
              <a:rPr lang="nl-NL" sz="2400" dirty="0">
                <a:solidFill>
                  <a:schemeClr val="bg2">
                    <a:lumMod val="50000"/>
                  </a:schemeClr>
                </a:solidFill>
              </a:rPr>
              <a:t>Mobiliteit vs. Aantrekkingskracht</a:t>
            </a:r>
          </a:p>
          <a:p>
            <a:pPr marL="800100" lvl="1" indent="-342900">
              <a:buClr>
                <a:srgbClr val="29AABF"/>
              </a:buClr>
              <a:buFont typeface="Wingdings" panose="05000000000000000000" pitchFamily="2" charset="2"/>
              <a:buChar cha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5" name="Afbeelding 4">
            <a:extLst>
              <a:ext uri="{FF2B5EF4-FFF2-40B4-BE49-F238E27FC236}">
                <a16:creationId xmlns:a16="http://schemas.microsoft.com/office/drawing/2014/main" id="{F01347D5-B26D-4A31-A1DC-145AF5EDB7C2}"/>
              </a:ext>
            </a:extLst>
          </p:cNvPr>
          <p:cNvPicPr>
            <a:picLocks noChangeAspect="1"/>
          </p:cNvPicPr>
          <p:nvPr/>
        </p:nvPicPr>
        <p:blipFill>
          <a:blip r:embed="rId3"/>
          <a:stretch>
            <a:fillRect/>
          </a:stretch>
        </p:blipFill>
        <p:spPr>
          <a:xfrm>
            <a:off x="72866" y="2971780"/>
            <a:ext cx="10546080" cy="1616113"/>
          </a:xfrm>
          <a:prstGeom prst="rect">
            <a:avLst/>
          </a:prstGeom>
        </p:spPr>
      </p:pic>
    </p:spTree>
    <p:extLst>
      <p:ext uri="{BB962C8B-B14F-4D97-AF65-F5344CB8AC3E}">
        <p14:creationId xmlns:p14="http://schemas.microsoft.com/office/powerpoint/2010/main" val="428613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8685396" cy="2739211"/>
          </a:xfrm>
          <a:prstGeom prst="rect">
            <a:avLst/>
          </a:prstGeom>
          <a:noFill/>
        </p:spPr>
        <p:txBody>
          <a:bodyPr wrap="square" rtlCol="0">
            <a:spAutoFit/>
          </a:bodyPr>
          <a:lstStyle/>
          <a:p>
            <a:r>
              <a:rPr lang="nl-NL" sz="2800" dirty="0">
                <a:solidFill>
                  <a:srgbClr val="29AABF"/>
                </a:solidFill>
              </a:rPr>
              <a:t>Mobiliteit – mobiliteit (leerlingen die in Aalst wonen)</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800100" lvl="1" indent="-342900">
              <a:buClr>
                <a:srgbClr val="29AABF"/>
              </a:buClr>
              <a:buFont typeface="Wingdings" panose="05000000000000000000" pitchFamily="2" charset="2"/>
              <a:buChar cha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7" name="Afbeelding 6">
            <a:extLst>
              <a:ext uri="{FF2B5EF4-FFF2-40B4-BE49-F238E27FC236}">
                <a16:creationId xmlns:a16="http://schemas.microsoft.com/office/drawing/2014/main" id="{9CC5F19D-8181-4DF9-981F-0FD2A9CA1989}"/>
              </a:ext>
            </a:extLst>
          </p:cNvPr>
          <p:cNvPicPr>
            <a:picLocks noChangeAspect="1"/>
          </p:cNvPicPr>
          <p:nvPr/>
        </p:nvPicPr>
        <p:blipFill>
          <a:blip r:embed="rId3"/>
          <a:stretch>
            <a:fillRect/>
          </a:stretch>
        </p:blipFill>
        <p:spPr>
          <a:xfrm>
            <a:off x="9758363" y="4754318"/>
            <a:ext cx="933450" cy="2552700"/>
          </a:xfrm>
          <a:prstGeom prst="rect">
            <a:avLst/>
          </a:prstGeom>
        </p:spPr>
      </p:pic>
      <p:pic>
        <p:nvPicPr>
          <p:cNvPr id="3" name="Afbeelding 2">
            <a:extLst>
              <a:ext uri="{FF2B5EF4-FFF2-40B4-BE49-F238E27FC236}">
                <a16:creationId xmlns:a16="http://schemas.microsoft.com/office/drawing/2014/main" id="{13C19853-5925-4BC0-933B-2AA55EA39374}"/>
              </a:ext>
            </a:extLst>
          </p:cNvPr>
          <p:cNvPicPr>
            <a:picLocks noChangeAspect="1"/>
          </p:cNvPicPr>
          <p:nvPr/>
        </p:nvPicPr>
        <p:blipFill>
          <a:blip r:embed="rId4"/>
          <a:stretch>
            <a:fillRect/>
          </a:stretch>
        </p:blipFill>
        <p:spPr>
          <a:xfrm>
            <a:off x="-1" y="2215382"/>
            <a:ext cx="10691813" cy="4622430"/>
          </a:xfrm>
          <a:prstGeom prst="rect">
            <a:avLst/>
          </a:prstGeom>
        </p:spPr>
      </p:pic>
    </p:spTree>
    <p:extLst>
      <p:ext uri="{BB962C8B-B14F-4D97-AF65-F5344CB8AC3E}">
        <p14:creationId xmlns:p14="http://schemas.microsoft.com/office/powerpoint/2010/main" val="150443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10498956" cy="2677656"/>
          </a:xfrm>
          <a:prstGeom prst="rect">
            <a:avLst/>
          </a:prstGeom>
          <a:noFill/>
        </p:spPr>
        <p:txBody>
          <a:bodyPr wrap="square" rtlCol="0">
            <a:spAutoFit/>
          </a:bodyPr>
          <a:lstStyle/>
          <a:p>
            <a:r>
              <a:rPr lang="nl-NL" sz="2400" dirty="0">
                <a:solidFill>
                  <a:srgbClr val="29AABF"/>
                </a:solidFill>
              </a:rPr>
              <a:t>Mobiliteit – aantrekkingskracht (leerlingen die in Aalst naar school gaan)</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800100" lvl="1" indent="-342900">
              <a:buClr>
                <a:srgbClr val="29AABF"/>
              </a:buClr>
              <a:buFont typeface="Wingdings" panose="05000000000000000000" pitchFamily="2" charset="2"/>
              <a:buChar cha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5" name="Afbeelding 4">
            <a:extLst>
              <a:ext uri="{FF2B5EF4-FFF2-40B4-BE49-F238E27FC236}">
                <a16:creationId xmlns:a16="http://schemas.microsoft.com/office/drawing/2014/main" id="{C89E7AEC-6044-4DE9-8311-17D799299A68}"/>
              </a:ext>
            </a:extLst>
          </p:cNvPr>
          <p:cNvPicPr>
            <a:picLocks noChangeAspect="1"/>
          </p:cNvPicPr>
          <p:nvPr/>
        </p:nvPicPr>
        <p:blipFill>
          <a:blip r:embed="rId3"/>
          <a:stretch>
            <a:fillRect/>
          </a:stretch>
        </p:blipFill>
        <p:spPr>
          <a:xfrm>
            <a:off x="976186" y="1726771"/>
            <a:ext cx="8739439" cy="5195184"/>
          </a:xfrm>
          <a:prstGeom prst="rect">
            <a:avLst/>
          </a:prstGeom>
        </p:spPr>
      </p:pic>
    </p:spTree>
    <p:extLst>
      <p:ext uri="{BB962C8B-B14F-4D97-AF65-F5344CB8AC3E}">
        <p14:creationId xmlns:p14="http://schemas.microsoft.com/office/powerpoint/2010/main" val="218094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10498956" cy="3046988"/>
          </a:xfrm>
          <a:prstGeom prst="rect">
            <a:avLst/>
          </a:prstGeom>
          <a:noFill/>
        </p:spPr>
        <p:txBody>
          <a:bodyPr wrap="square" rtlCol="0">
            <a:spAutoFit/>
          </a:bodyPr>
          <a:lstStyle/>
          <a:p>
            <a:r>
              <a:rPr lang="nl-NL" sz="2400" dirty="0">
                <a:solidFill>
                  <a:srgbClr val="29AABF"/>
                </a:solidFill>
              </a:rPr>
              <a:t>Leerlingenkenmerken secundair</a:t>
            </a:r>
          </a:p>
          <a:p>
            <a:endParaRPr lang="nl-NL" sz="2400" dirty="0">
              <a:solidFill>
                <a:srgbClr val="29AABF"/>
              </a:solidFill>
            </a:endParaRP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800100" lvl="1" indent="-342900">
              <a:buClr>
                <a:srgbClr val="29AABF"/>
              </a:buClr>
              <a:buFont typeface="Wingdings" panose="05000000000000000000" pitchFamily="2" charset="2"/>
              <a:buChar cha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3" name="Afbeelding 2">
            <a:extLst>
              <a:ext uri="{FF2B5EF4-FFF2-40B4-BE49-F238E27FC236}">
                <a16:creationId xmlns:a16="http://schemas.microsoft.com/office/drawing/2014/main" id="{24AAC01C-684A-4858-B918-21CBB52261AC}"/>
              </a:ext>
            </a:extLst>
          </p:cNvPr>
          <p:cNvPicPr>
            <a:picLocks noChangeAspect="1"/>
          </p:cNvPicPr>
          <p:nvPr/>
        </p:nvPicPr>
        <p:blipFill>
          <a:blip r:embed="rId3"/>
          <a:stretch>
            <a:fillRect/>
          </a:stretch>
        </p:blipFill>
        <p:spPr>
          <a:xfrm>
            <a:off x="1965444" y="1567038"/>
            <a:ext cx="6760923" cy="5298454"/>
          </a:xfrm>
          <a:prstGeom prst="rect">
            <a:avLst/>
          </a:prstGeom>
        </p:spPr>
      </p:pic>
    </p:spTree>
    <p:extLst>
      <p:ext uri="{BB962C8B-B14F-4D97-AF65-F5344CB8AC3E}">
        <p14:creationId xmlns:p14="http://schemas.microsoft.com/office/powerpoint/2010/main" val="107715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10498956" cy="3416320"/>
          </a:xfrm>
          <a:prstGeom prst="rect">
            <a:avLst/>
          </a:prstGeom>
          <a:noFill/>
        </p:spPr>
        <p:txBody>
          <a:bodyPr wrap="square" rtlCol="0">
            <a:spAutoFit/>
          </a:bodyPr>
          <a:lstStyle/>
          <a:p>
            <a:r>
              <a:rPr lang="nl-NL" sz="2400" dirty="0">
                <a:solidFill>
                  <a:srgbClr val="29AABF"/>
                </a:solidFill>
              </a:rPr>
              <a:t>Leerlingenkenmerken secundair – naar deelgemeente</a:t>
            </a:r>
          </a:p>
          <a:p>
            <a:endParaRPr lang="nl-NL" sz="2400" dirty="0">
              <a:solidFill>
                <a:srgbClr val="29AABF"/>
              </a:solidFill>
            </a:endParaRPr>
          </a:p>
          <a:p>
            <a:endParaRPr lang="nl-NL" sz="2400" dirty="0">
              <a:solidFill>
                <a:srgbClr val="29AABF"/>
              </a:solidFill>
            </a:endParaRP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800100" lvl="1" indent="-342900">
              <a:buClr>
                <a:srgbClr val="29AABF"/>
              </a:buClr>
              <a:buFont typeface="Wingdings" panose="05000000000000000000" pitchFamily="2" charset="2"/>
              <a:buChar cha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5" name="Afbeelding 4">
            <a:extLst>
              <a:ext uri="{FF2B5EF4-FFF2-40B4-BE49-F238E27FC236}">
                <a16:creationId xmlns:a16="http://schemas.microsoft.com/office/drawing/2014/main" id="{21259A0A-8217-4CE6-BC79-F7E83EECB37C}"/>
              </a:ext>
            </a:extLst>
          </p:cNvPr>
          <p:cNvPicPr>
            <a:picLocks noChangeAspect="1"/>
          </p:cNvPicPr>
          <p:nvPr/>
        </p:nvPicPr>
        <p:blipFill rotWithShape="1">
          <a:blip r:embed="rId3"/>
          <a:srcRect t="5500"/>
          <a:stretch/>
        </p:blipFill>
        <p:spPr>
          <a:xfrm>
            <a:off x="1486376" y="1554479"/>
            <a:ext cx="7719060" cy="5288915"/>
          </a:xfrm>
          <a:prstGeom prst="rect">
            <a:avLst/>
          </a:prstGeom>
        </p:spPr>
      </p:pic>
    </p:spTree>
    <p:extLst>
      <p:ext uri="{BB962C8B-B14F-4D97-AF65-F5344CB8AC3E}">
        <p14:creationId xmlns:p14="http://schemas.microsoft.com/office/powerpoint/2010/main" val="314135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8685396" cy="2739211"/>
          </a:xfrm>
          <a:prstGeom prst="rect">
            <a:avLst/>
          </a:prstGeom>
          <a:noFill/>
        </p:spPr>
        <p:txBody>
          <a:bodyPr wrap="square" rtlCol="0">
            <a:spAutoFit/>
          </a:bodyPr>
          <a:lstStyle/>
          <a:p>
            <a:r>
              <a:rPr lang="nl-NL" sz="2800" dirty="0">
                <a:solidFill>
                  <a:srgbClr val="29AABF"/>
                </a:solidFill>
              </a:rPr>
              <a:t>Schoolse achterstand secundair – naar vestigingsplaats</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800100" lvl="1" indent="-342900">
              <a:buClr>
                <a:srgbClr val="29AABF"/>
              </a:buClr>
              <a:buFont typeface="Wingdings" panose="05000000000000000000" pitchFamily="2" charset="2"/>
              <a:buChar cha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7" name="Afbeelding 6">
            <a:extLst>
              <a:ext uri="{FF2B5EF4-FFF2-40B4-BE49-F238E27FC236}">
                <a16:creationId xmlns:a16="http://schemas.microsoft.com/office/drawing/2014/main" id="{9CC5F19D-8181-4DF9-981F-0FD2A9CA1989}"/>
              </a:ext>
            </a:extLst>
          </p:cNvPr>
          <p:cNvPicPr>
            <a:picLocks noChangeAspect="1"/>
          </p:cNvPicPr>
          <p:nvPr/>
        </p:nvPicPr>
        <p:blipFill>
          <a:blip r:embed="rId3"/>
          <a:stretch>
            <a:fillRect/>
          </a:stretch>
        </p:blipFill>
        <p:spPr>
          <a:xfrm>
            <a:off x="9758363" y="4754318"/>
            <a:ext cx="933450" cy="2552700"/>
          </a:xfrm>
          <a:prstGeom prst="rect">
            <a:avLst/>
          </a:prstGeom>
        </p:spPr>
      </p:pic>
      <p:pic>
        <p:nvPicPr>
          <p:cNvPr id="5" name="Afbeelding 4">
            <a:extLst>
              <a:ext uri="{FF2B5EF4-FFF2-40B4-BE49-F238E27FC236}">
                <a16:creationId xmlns:a16="http://schemas.microsoft.com/office/drawing/2014/main" id="{029DE573-0854-446C-9587-EFEB989AA98E}"/>
              </a:ext>
            </a:extLst>
          </p:cNvPr>
          <p:cNvPicPr>
            <a:picLocks noChangeAspect="1"/>
          </p:cNvPicPr>
          <p:nvPr/>
        </p:nvPicPr>
        <p:blipFill>
          <a:blip r:embed="rId4"/>
          <a:stretch>
            <a:fillRect/>
          </a:stretch>
        </p:blipFill>
        <p:spPr>
          <a:xfrm>
            <a:off x="0" y="2057623"/>
            <a:ext cx="10691813" cy="4483167"/>
          </a:xfrm>
          <a:prstGeom prst="rect">
            <a:avLst/>
          </a:prstGeom>
        </p:spPr>
      </p:pic>
    </p:spTree>
    <p:extLst>
      <p:ext uri="{BB962C8B-B14F-4D97-AF65-F5344CB8AC3E}">
        <p14:creationId xmlns:p14="http://schemas.microsoft.com/office/powerpoint/2010/main" val="168144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8685396" cy="2739211"/>
          </a:xfrm>
          <a:prstGeom prst="rect">
            <a:avLst/>
          </a:prstGeom>
          <a:noFill/>
        </p:spPr>
        <p:txBody>
          <a:bodyPr wrap="square" rtlCol="0">
            <a:spAutoFit/>
          </a:bodyPr>
          <a:lstStyle/>
          <a:p>
            <a:r>
              <a:rPr lang="nl-NL" sz="2800" dirty="0">
                <a:solidFill>
                  <a:srgbClr val="29AABF"/>
                </a:solidFill>
              </a:rPr>
              <a:t>Schoolse achterstand basis – naar vestigingsplaats</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800100" lvl="1" indent="-342900">
              <a:buClr>
                <a:srgbClr val="29AABF"/>
              </a:buClr>
              <a:buFont typeface="Wingdings" panose="05000000000000000000" pitchFamily="2" charset="2"/>
              <a:buChar cha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3" name="Afbeelding 2">
            <a:extLst>
              <a:ext uri="{FF2B5EF4-FFF2-40B4-BE49-F238E27FC236}">
                <a16:creationId xmlns:a16="http://schemas.microsoft.com/office/drawing/2014/main" id="{6406DCBE-3B68-4181-AE11-6D3951A92B72}"/>
              </a:ext>
            </a:extLst>
          </p:cNvPr>
          <p:cNvPicPr>
            <a:picLocks noChangeAspect="1"/>
          </p:cNvPicPr>
          <p:nvPr/>
        </p:nvPicPr>
        <p:blipFill>
          <a:blip r:embed="rId3"/>
          <a:stretch>
            <a:fillRect/>
          </a:stretch>
        </p:blipFill>
        <p:spPr>
          <a:xfrm>
            <a:off x="340697" y="2257044"/>
            <a:ext cx="10010417" cy="2337815"/>
          </a:xfrm>
          <a:prstGeom prst="rect">
            <a:avLst/>
          </a:prstGeom>
        </p:spPr>
      </p:pic>
    </p:spTree>
    <p:extLst>
      <p:ext uri="{BB962C8B-B14F-4D97-AF65-F5344CB8AC3E}">
        <p14:creationId xmlns:p14="http://schemas.microsoft.com/office/powerpoint/2010/main" val="301651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36A052F-D0B0-4E13-8222-C69DACC0D9F7}"/>
              </a:ext>
            </a:extLst>
          </p:cNvPr>
          <p:cNvPicPr>
            <a:picLocks noChangeAspect="1"/>
          </p:cNvPicPr>
          <p:nvPr/>
        </p:nvPicPr>
        <p:blipFill>
          <a:blip r:embed="rId2"/>
          <a:stretch>
            <a:fillRect/>
          </a:stretch>
        </p:blipFill>
        <p:spPr>
          <a:xfrm>
            <a:off x="0" y="318881"/>
            <a:ext cx="10691813" cy="6921913"/>
          </a:xfrm>
          <a:prstGeom prst="rect">
            <a:avLst/>
          </a:prstGeom>
        </p:spPr>
      </p:pic>
    </p:spTree>
    <p:extLst>
      <p:ext uri="{BB962C8B-B14F-4D97-AF65-F5344CB8AC3E}">
        <p14:creationId xmlns:p14="http://schemas.microsoft.com/office/powerpoint/2010/main" val="87325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8685396" cy="2739211"/>
          </a:xfrm>
          <a:prstGeom prst="rect">
            <a:avLst/>
          </a:prstGeom>
          <a:noFill/>
        </p:spPr>
        <p:txBody>
          <a:bodyPr wrap="square" rtlCol="0">
            <a:spAutoFit/>
          </a:bodyPr>
          <a:lstStyle/>
          <a:p>
            <a:r>
              <a:rPr lang="nl-NL" sz="2800" dirty="0">
                <a:solidFill>
                  <a:srgbClr val="29AABF"/>
                </a:solidFill>
              </a:rPr>
              <a:t>Doorstroming secundair onderwijs – naar woonplaats</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800100" lvl="1" indent="-342900">
              <a:buClr>
                <a:srgbClr val="29AABF"/>
              </a:buClr>
              <a:buFont typeface="Wingdings" panose="05000000000000000000" pitchFamily="2" charset="2"/>
              <a:buChar cha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5" name="Afbeelding 4">
            <a:extLst>
              <a:ext uri="{FF2B5EF4-FFF2-40B4-BE49-F238E27FC236}">
                <a16:creationId xmlns:a16="http://schemas.microsoft.com/office/drawing/2014/main" id="{3553B19A-1743-4310-9BDB-E332331945E6}"/>
              </a:ext>
            </a:extLst>
          </p:cNvPr>
          <p:cNvPicPr>
            <a:picLocks noChangeAspect="1"/>
          </p:cNvPicPr>
          <p:nvPr/>
        </p:nvPicPr>
        <p:blipFill>
          <a:blip r:embed="rId3"/>
          <a:stretch>
            <a:fillRect/>
          </a:stretch>
        </p:blipFill>
        <p:spPr>
          <a:xfrm>
            <a:off x="-1" y="1838086"/>
            <a:ext cx="10691813" cy="5410590"/>
          </a:xfrm>
          <a:prstGeom prst="rect">
            <a:avLst/>
          </a:prstGeom>
        </p:spPr>
      </p:pic>
    </p:spTree>
    <p:extLst>
      <p:ext uri="{BB962C8B-B14F-4D97-AF65-F5344CB8AC3E}">
        <p14:creationId xmlns:p14="http://schemas.microsoft.com/office/powerpoint/2010/main" val="2717795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8685396" cy="2739211"/>
          </a:xfrm>
          <a:prstGeom prst="rect">
            <a:avLst/>
          </a:prstGeom>
          <a:noFill/>
        </p:spPr>
        <p:txBody>
          <a:bodyPr wrap="square" rtlCol="0">
            <a:spAutoFit/>
          </a:bodyPr>
          <a:lstStyle/>
          <a:p>
            <a:r>
              <a:rPr lang="nl-NL" sz="2800" dirty="0">
                <a:solidFill>
                  <a:srgbClr val="29AABF"/>
                </a:solidFill>
              </a:rPr>
              <a:t>Doorstroming hoger onderwijs – naar woonplaats</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800100" lvl="1" indent="-342900">
              <a:buClr>
                <a:srgbClr val="29AABF"/>
              </a:buClr>
              <a:buFont typeface="Wingdings" panose="05000000000000000000" pitchFamily="2" charset="2"/>
              <a:buChar cha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3" name="Afbeelding 2">
            <a:extLst>
              <a:ext uri="{FF2B5EF4-FFF2-40B4-BE49-F238E27FC236}">
                <a16:creationId xmlns:a16="http://schemas.microsoft.com/office/drawing/2014/main" id="{84F8BF54-CCB5-4738-BC9B-5D9A86DD920F}"/>
              </a:ext>
            </a:extLst>
          </p:cNvPr>
          <p:cNvPicPr>
            <a:picLocks noChangeAspect="1"/>
          </p:cNvPicPr>
          <p:nvPr/>
        </p:nvPicPr>
        <p:blipFill>
          <a:blip r:embed="rId3"/>
          <a:stretch>
            <a:fillRect/>
          </a:stretch>
        </p:blipFill>
        <p:spPr>
          <a:xfrm>
            <a:off x="619601" y="1726771"/>
            <a:ext cx="8424362" cy="5382689"/>
          </a:xfrm>
          <a:prstGeom prst="rect">
            <a:avLst/>
          </a:prstGeom>
        </p:spPr>
      </p:pic>
    </p:spTree>
    <p:extLst>
      <p:ext uri="{BB962C8B-B14F-4D97-AF65-F5344CB8AC3E}">
        <p14:creationId xmlns:p14="http://schemas.microsoft.com/office/powerpoint/2010/main" val="1074302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8685396" cy="2677656"/>
          </a:xfrm>
          <a:prstGeom prst="rect">
            <a:avLst/>
          </a:prstGeom>
          <a:noFill/>
        </p:spPr>
        <p:txBody>
          <a:bodyPr wrap="square" rtlCol="0">
            <a:spAutoFit/>
          </a:bodyPr>
          <a:lstStyle/>
          <a:p>
            <a:r>
              <a:rPr lang="nl-NL" sz="2400" dirty="0">
                <a:solidFill>
                  <a:srgbClr val="29AABF"/>
                </a:solidFill>
              </a:rPr>
              <a:t>Problematische afwezigheden secundair – naar vestigingsplaats </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800100" lvl="1" indent="-342900">
              <a:buClr>
                <a:srgbClr val="29AABF"/>
              </a:buClr>
              <a:buFont typeface="Wingdings" panose="05000000000000000000" pitchFamily="2" charset="2"/>
              <a:buChar cha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5" name="Afbeelding 4">
            <a:extLst>
              <a:ext uri="{FF2B5EF4-FFF2-40B4-BE49-F238E27FC236}">
                <a16:creationId xmlns:a16="http://schemas.microsoft.com/office/drawing/2014/main" id="{5B5BEF9C-546A-428D-B498-D25AE2EE2D51}"/>
              </a:ext>
            </a:extLst>
          </p:cNvPr>
          <p:cNvPicPr>
            <a:picLocks noChangeAspect="1"/>
          </p:cNvPicPr>
          <p:nvPr/>
        </p:nvPicPr>
        <p:blipFill>
          <a:blip r:embed="rId3"/>
          <a:stretch>
            <a:fillRect/>
          </a:stretch>
        </p:blipFill>
        <p:spPr>
          <a:xfrm>
            <a:off x="821757" y="2024380"/>
            <a:ext cx="8020050" cy="2124075"/>
          </a:xfrm>
          <a:prstGeom prst="rect">
            <a:avLst/>
          </a:prstGeom>
        </p:spPr>
      </p:pic>
    </p:spTree>
    <p:extLst>
      <p:ext uri="{BB962C8B-B14F-4D97-AF65-F5344CB8AC3E}">
        <p14:creationId xmlns:p14="http://schemas.microsoft.com/office/powerpoint/2010/main" val="177802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9380972" cy="2677656"/>
          </a:xfrm>
          <a:prstGeom prst="rect">
            <a:avLst/>
          </a:prstGeom>
          <a:noFill/>
        </p:spPr>
        <p:txBody>
          <a:bodyPr wrap="square" rtlCol="0">
            <a:spAutoFit/>
          </a:bodyPr>
          <a:lstStyle/>
          <a:p>
            <a:r>
              <a:rPr lang="nl-NL" sz="2400" dirty="0">
                <a:solidFill>
                  <a:srgbClr val="29AABF"/>
                </a:solidFill>
              </a:rPr>
              <a:t>Problematische afwezigheden detail secundair – naar vestigingsplaats </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800100" lvl="1" indent="-342900">
              <a:buClr>
                <a:srgbClr val="29AABF"/>
              </a:buClr>
              <a:buFont typeface="Wingdings" panose="05000000000000000000" pitchFamily="2" charset="2"/>
              <a:buChar cha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pPr lvl="1">
              <a:buClr>
                <a:srgbClr val="29AABF"/>
              </a:buCl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3" name="Afbeelding 2">
            <a:extLst>
              <a:ext uri="{FF2B5EF4-FFF2-40B4-BE49-F238E27FC236}">
                <a16:creationId xmlns:a16="http://schemas.microsoft.com/office/drawing/2014/main" id="{C9FC1C3C-36B8-42C8-B68D-4C0F54863E57}"/>
              </a:ext>
            </a:extLst>
          </p:cNvPr>
          <p:cNvPicPr>
            <a:picLocks noChangeAspect="1"/>
          </p:cNvPicPr>
          <p:nvPr/>
        </p:nvPicPr>
        <p:blipFill>
          <a:blip r:embed="rId3"/>
          <a:stretch>
            <a:fillRect/>
          </a:stretch>
        </p:blipFill>
        <p:spPr>
          <a:xfrm>
            <a:off x="244541" y="2016460"/>
            <a:ext cx="10202729" cy="3832386"/>
          </a:xfrm>
          <a:prstGeom prst="rect">
            <a:avLst/>
          </a:prstGeom>
        </p:spPr>
      </p:pic>
    </p:spTree>
    <p:extLst>
      <p:ext uri="{BB962C8B-B14F-4D97-AF65-F5344CB8AC3E}">
        <p14:creationId xmlns:p14="http://schemas.microsoft.com/office/powerpoint/2010/main" val="2020302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9889356" cy="4801314"/>
          </a:xfrm>
          <a:prstGeom prst="rect">
            <a:avLst/>
          </a:prstGeom>
          <a:noFill/>
        </p:spPr>
        <p:txBody>
          <a:bodyPr wrap="square" rtlCol="0">
            <a:spAutoFit/>
          </a:bodyPr>
          <a:lstStyle/>
          <a:p>
            <a:r>
              <a:rPr lang="nl-NL" sz="2800" dirty="0">
                <a:solidFill>
                  <a:srgbClr val="29AABF"/>
                </a:solidFill>
              </a:rPr>
              <a:t>Vroegtijdig schoolverlaten – vestigingsplaats school</a:t>
            </a:r>
          </a:p>
          <a:p>
            <a:endParaRPr lang="nl-NL" sz="2400" dirty="0">
              <a:solidFill>
                <a:srgbClr val="29AABF"/>
              </a:solidFill>
            </a:endParaRPr>
          </a:p>
          <a:p>
            <a:pPr marL="800100" lvl="1" indent="-342900">
              <a:buClr>
                <a:srgbClr val="29AABF"/>
              </a:buClr>
              <a:buFont typeface="Wingdings" panose="05000000000000000000" pitchFamily="2" charset="2"/>
              <a:buChar char="§"/>
            </a:pPr>
            <a:r>
              <a:rPr lang="nl-BE" sz="2000" dirty="0">
                <a:solidFill>
                  <a:schemeClr val="bg2">
                    <a:lumMod val="50000"/>
                  </a:schemeClr>
                </a:solidFill>
              </a:rPr>
              <a:t>Een vroegtijdige schoolverlater verlaat het Vlaams secundair onderwijs zonder een kwalificatiecriterium te behalen. Als kwalificatiecriterium geldt:</a:t>
            </a:r>
          </a:p>
          <a:p>
            <a:pPr marL="1257300" lvl="2" indent="-342900">
              <a:buClr>
                <a:srgbClr val="29AABF"/>
              </a:buClr>
              <a:buFont typeface="Wingdings" panose="05000000000000000000" pitchFamily="2" charset="2"/>
              <a:buChar char="§"/>
            </a:pPr>
            <a:r>
              <a:rPr lang="nl-BE" sz="1400" dirty="0">
                <a:solidFill>
                  <a:schemeClr val="bg2">
                    <a:lumMod val="50000"/>
                  </a:schemeClr>
                </a:solidFill>
              </a:rPr>
              <a:t>een diploma secundair onderwijs;</a:t>
            </a:r>
          </a:p>
          <a:p>
            <a:pPr marL="1257300" lvl="2" indent="-342900">
              <a:buClr>
                <a:srgbClr val="29AABF"/>
              </a:buClr>
              <a:buFont typeface="Wingdings" panose="05000000000000000000" pitchFamily="2" charset="2"/>
              <a:buChar char="§"/>
            </a:pPr>
            <a:r>
              <a:rPr lang="nl-BE" sz="1400" dirty="0">
                <a:solidFill>
                  <a:schemeClr val="bg2">
                    <a:lumMod val="50000"/>
                  </a:schemeClr>
                </a:solidFill>
              </a:rPr>
              <a:t>een studiegetuigschrift van het tweede leerjaar van de derde graad van het beroepssecundair onderwijs (BSO);</a:t>
            </a:r>
          </a:p>
          <a:p>
            <a:pPr marL="1257300" lvl="2" indent="-342900">
              <a:buClr>
                <a:srgbClr val="29AABF"/>
              </a:buClr>
              <a:buFont typeface="Wingdings" panose="05000000000000000000" pitchFamily="2" charset="2"/>
              <a:buChar char="§"/>
            </a:pPr>
            <a:r>
              <a:rPr lang="nl-BE" sz="1400" dirty="0">
                <a:solidFill>
                  <a:schemeClr val="bg2">
                    <a:lumMod val="50000"/>
                  </a:schemeClr>
                </a:solidFill>
              </a:rPr>
              <a:t>een eindgetuigschrift behaald in het deeltijds beroepssecundair onderwijs (DBSO);</a:t>
            </a:r>
          </a:p>
          <a:p>
            <a:pPr marL="1257300" lvl="2" indent="-342900">
              <a:buClr>
                <a:srgbClr val="29AABF"/>
              </a:buClr>
              <a:buFont typeface="Wingdings" panose="05000000000000000000" pitchFamily="2" charset="2"/>
              <a:buChar char="§"/>
            </a:pPr>
            <a:r>
              <a:rPr lang="nl-BE" sz="1400" dirty="0">
                <a:solidFill>
                  <a:schemeClr val="bg2">
                    <a:lumMod val="50000"/>
                  </a:schemeClr>
                </a:solidFill>
              </a:rPr>
              <a:t>een certificaat behaald in de leertijd (Syntra);</a:t>
            </a:r>
          </a:p>
          <a:p>
            <a:pPr marL="1257300" lvl="2" indent="-342900">
              <a:buClr>
                <a:srgbClr val="29AABF"/>
              </a:buClr>
              <a:buFont typeface="Wingdings" panose="05000000000000000000" pitchFamily="2" charset="2"/>
              <a:buChar char="§"/>
            </a:pPr>
            <a:r>
              <a:rPr lang="nl-BE" sz="1400" dirty="0">
                <a:solidFill>
                  <a:schemeClr val="bg2">
                    <a:lumMod val="50000"/>
                  </a:schemeClr>
                </a:solidFill>
              </a:rPr>
              <a:t>een getuigschrift behaald in de opleidingsvorm 3 (OV3) van het buitengewoon secundair onderwijs (BuSO)5;</a:t>
            </a:r>
          </a:p>
          <a:p>
            <a:pPr marL="1257300" lvl="2" indent="-342900">
              <a:buClr>
                <a:srgbClr val="29AABF"/>
              </a:buClr>
              <a:buFont typeface="Wingdings" panose="05000000000000000000" pitchFamily="2" charset="2"/>
              <a:buChar char="§"/>
            </a:pPr>
            <a:r>
              <a:rPr lang="nl-BE" sz="1400" dirty="0">
                <a:solidFill>
                  <a:schemeClr val="bg2">
                    <a:lumMod val="50000"/>
                  </a:schemeClr>
                </a:solidFill>
              </a:rPr>
              <a:t>een certificaat behaald in het modulair stelsel van het BSO, het DBSO en BuSO OV3</a:t>
            </a:r>
            <a:r>
              <a:rPr lang="nl-BE" dirty="0">
                <a:solidFill>
                  <a:schemeClr val="bg2">
                    <a:lumMod val="50000"/>
                  </a:schemeClr>
                </a:solidFill>
              </a:rPr>
              <a:t>.</a:t>
            </a:r>
          </a:p>
          <a:p>
            <a:pPr marL="800100" lvl="1" indent="-342900">
              <a:buClr>
                <a:srgbClr val="29AABF"/>
              </a:buClr>
              <a:buFont typeface="Wingdings" panose="05000000000000000000" pitchFamily="2" charset="2"/>
              <a:buChar char="§"/>
            </a:pPr>
            <a:endParaRPr lang="nl-BE" dirty="0">
              <a:solidFill>
                <a:schemeClr val="bg2">
                  <a:lumMod val="50000"/>
                </a:schemeClr>
              </a:solidFill>
            </a:endParaRPr>
          </a:p>
          <a:p>
            <a:pPr marL="800100" lvl="1" indent="-342900">
              <a:buClr>
                <a:srgbClr val="29AABF"/>
              </a:buClr>
              <a:buFont typeface="Wingdings" panose="05000000000000000000" pitchFamily="2" charset="2"/>
              <a:buChar char="§"/>
            </a:pPr>
            <a:r>
              <a:rPr lang="nl-BE" dirty="0">
                <a:solidFill>
                  <a:schemeClr val="bg2">
                    <a:lumMod val="50000"/>
                  </a:schemeClr>
                </a:solidFill>
              </a:rPr>
              <a:t>In schooljaar 2019-2020 verlieten </a:t>
            </a:r>
            <a:r>
              <a:rPr lang="nl-BE" b="1" dirty="0">
                <a:solidFill>
                  <a:schemeClr val="bg2">
                    <a:lumMod val="50000"/>
                  </a:schemeClr>
                </a:solidFill>
              </a:rPr>
              <a:t>92</a:t>
            </a:r>
            <a:r>
              <a:rPr lang="nl-BE" dirty="0">
                <a:solidFill>
                  <a:schemeClr val="bg2">
                    <a:lumMod val="50000"/>
                  </a:schemeClr>
                </a:solidFill>
              </a:rPr>
              <a:t> leerlingen die in Aalst wonen (of </a:t>
            </a:r>
            <a:r>
              <a:rPr lang="nl-BE" b="1" dirty="0">
                <a:solidFill>
                  <a:schemeClr val="bg2">
                    <a:lumMod val="50000"/>
                  </a:schemeClr>
                </a:solidFill>
              </a:rPr>
              <a:t>11,4%</a:t>
            </a:r>
            <a:r>
              <a:rPr lang="nl-BE" dirty="0">
                <a:solidFill>
                  <a:schemeClr val="bg2">
                    <a:lumMod val="50000"/>
                  </a:schemeClr>
                </a:solidFill>
              </a:rPr>
              <a:t>) het secundair onderwijs zonder een kwalificatiecriterium. </a:t>
            </a:r>
          </a:p>
          <a:p>
            <a:pPr marL="1257300" lvl="2" indent="-342900">
              <a:buClr>
                <a:srgbClr val="29AABF"/>
              </a:buClr>
              <a:buFont typeface="Wingdings" panose="05000000000000000000" pitchFamily="2" charset="2"/>
              <a:buChar cha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spTree>
    <p:extLst>
      <p:ext uri="{BB962C8B-B14F-4D97-AF65-F5344CB8AC3E}">
        <p14:creationId xmlns:p14="http://schemas.microsoft.com/office/powerpoint/2010/main" val="1782218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9889356" cy="2000548"/>
          </a:xfrm>
          <a:prstGeom prst="rect">
            <a:avLst/>
          </a:prstGeom>
          <a:noFill/>
        </p:spPr>
        <p:txBody>
          <a:bodyPr wrap="square" rtlCol="0">
            <a:spAutoFit/>
          </a:bodyPr>
          <a:lstStyle/>
          <a:p>
            <a:r>
              <a:rPr lang="nl-NL" sz="2800" dirty="0">
                <a:solidFill>
                  <a:srgbClr val="29AABF"/>
                </a:solidFill>
              </a:rPr>
              <a:t>Vroegtijdig schoolverlaten detail – vestigingsplaats school</a:t>
            </a:r>
          </a:p>
          <a:p>
            <a:endParaRPr lang="nl-NL" sz="2400" dirty="0">
              <a:solidFill>
                <a:srgbClr val="29AABF"/>
              </a:solidFill>
            </a:endParaRPr>
          </a:p>
          <a:p>
            <a:pPr marL="1257300" lvl="2" indent="-342900">
              <a:buClr>
                <a:srgbClr val="29AABF"/>
              </a:buClr>
              <a:buFont typeface="Wingdings" panose="05000000000000000000" pitchFamily="2" charset="2"/>
              <a:buChar cha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3" name="Afbeelding 2">
            <a:extLst>
              <a:ext uri="{FF2B5EF4-FFF2-40B4-BE49-F238E27FC236}">
                <a16:creationId xmlns:a16="http://schemas.microsoft.com/office/drawing/2014/main" id="{5E010A5A-871C-4253-A955-4BA5BDD0EFA3}"/>
              </a:ext>
            </a:extLst>
          </p:cNvPr>
          <p:cNvPicPr>
            <a:picLocks noChangeAspect="1"/>
          </p:cNvPicPr>
          <p:nvPr/>
        </p:nvPicPr>
        <p:blipFill>
          <a:blip r:embed="rId3"/>
          <a:stretch>
            <a:fillRect/>
          </a:stretch>
        </p:blipFill>
        <p:spPr>
          <a:xfrm>
            <a:off x="921063" y="1549964"/>
            <a:ext cx="7029115" cy="5355812"/>
          </a:xfrm>
          <a:prstGeom prst="rect">
            <a:avLst/>
          </a:prstGeom>
        </p:spPr>
      </p:pic>
    </p:spTree>
    <p:extLst>
      <p:ext uri="{BB962C8B-B14F-4D97-AF65-F5344CB8AC3E}">
        <p14:creationId xmlns:p14="http://schemas.microsoft.com/office/powerpoint/2010/main" val="2990026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7D3691D-BAEF-4351-A55F-752F3AE6FFC0}"/>
              </a:ext>
            </a:extLst>
          </p:cNvPr>
          <p:cNvSpPr txBox="1"/>
          <p:nvPr/>
        </p:nvSpPr>
        <p:spPr>
          <a:xfrm>
            <a:off x="792065" y="453535"/>
            <a:ext cx="7396393" cy="830997"/>
          </a:xfrm>
          <a:prstGeom prst="rect">
            <a:avLst/>
          </a:prstGeom>
          <a:noFill/>
        </p:spPr>
        <p:txBody>
          <a:bodyPr wrap="square" rtlCol="0">
            <a:spAutoFit/>
          </a:bodyPr>
          <a:lstStyle/>
          <a:p>
            <a:r>
              <a:rPr lang="nl-NL" sz="4800" dirty="0">
                <a:solidFill>
                  <a:schemeClr val="accent2"/>
                </a:solidFill>
              </a:rPr>
              <a:t>Gemeentefoto Aalst</a:t>
            </a:r>
            <a:endParaRPr lang="nl-BE" sz="4800" dirty="0">
              <a:solidFill>
                <a:schemeClr val="accent2"/>
              </a:solidFill>
            </a:endParaRPr>
          </a:p>
        </p:txBody>
      </p:sp>
      <p:sp>
        <p:nvSpPr>
          <p:cNvPr id="6" name="Tekstvak 5">
            <a:extLst>
              <a:ext uri="{FF2B5EF4-FFF2-40B4-BE49-F238E27FC236}">
                <a16:creationId xmlns:a16="http://schemas.microsoft.com/office/drawing/2014/main" id="{B0B10519-639E-4927-AF74-C5EFA10D0900}"/>
              </a:ext>
            </a:extLst>
          </p:cNvPr>
          <p:cNvSpPr txBox="1"/>
          <p:nvPr/>
        </p:nvSpPr>
        <p:spPr>
          <a:xfrm>
            <a:off x="1727905" y="4730250"/>
            <a:ext cx="6813593" cy="584775"/>
          </a:xfrm>
          <a:prstGeom prst="rect">
            <a:avLst/>
          </a:prstGeom>
          <a:noFill/>
        </p:spPr>
        <p:txBody>
          <a:bodyPr wrap="square" rtlCol="0">
            <a:spAutoFit/>
          </a:bodyPr>
          <a:lstStyle/>
          <a:p>
            <a:r>
              <a:rPr lang="nl-NL" sz="3200" dirty="0">
                <a:solidFill>
                  <a:schemeClr val="bg2">
                    <a:lumMod val="75000"/>
                  </a:schemeClr>
                </a:solidFill>
              </a:rPr>
              <a:t>schoolgebonden cijfers</a:t>
            </a:r>
            <a:endParaRPr lang="nl-BE" sz="3200" dirty="0">
              <a:solidFill>
                <a:schemeClr val="bg2">
                  <a:lumMod val="75000"/>
                </a:schemeClr>
              </a:solidFill>
            </a:endParaRPr>
          </a:p>
        </p:txBody>
      </p:sp>
    </p:spTree>
    <p:extLst>
      <p:ext uri="{BB962C8B-B14F-4D97-AF65-F5344CB8AC3E}">
        <p14:creationId xmlns:p14="http://schemas.microsoft.com/office/powerpoint/2010/main" val="2432121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9889356" cy="2000548"/>
          </a:xfrm>
          <a:prstGeom prst="rect">
            <a:avLst/>
          </a:prstGeom>
          <a:noFill/>
        </p:spPr>
        <p:txBody>
          <a:bodyPr wrap="square" rtlCol="0">
            <a:spAutoFit/>
          </a:bodyPr>
          <a:lstStyle/>
          <a:p>
            <a:r>
              <a:rPr lang="nl-NL" sz="2800" dirty="0">
                <a:solidFill>
                  <a:srgbClr val="29AABF"/>
                </a:solidFill>
              </a:rPr>
              <a:t>Schoolgebonden cijfers</a:t>
            </a:r>
          </a:p>
          <a:p>
            <a:endParaRPr lang="nl-NL" sz="2400" dirty="0">
              <a:solidFill>
                <a:srgbClr val="29AABF"/>
              </a:solidFill>
            </a:endParaRPr>
          </a:p>
          <a:p>
            <a:pPr marL="1257300" lvl="2" indent="-342900">
              <a:buClr>
                <a:srgbClr val="29AABF"/>
              </a:buClr>
              <a:buFont typeface="Wingdings" panose="05000000000000000000" pitchFamily="2" charset="2"/>
              <a:buChar char="§"/>
            </a:pPr>
            <a:endParaRPr lang="nl-NL" sz="2400" dirty="0">
              <a:solidFill>
                <a:schemeClr val="bg2">
                  <a:lumMod val="50000"/>
                </a:schemeClr>
              </a:solidFill>
            </a:endParaRPr>
          </a:p>
          <a:p>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5" name="Afbeelding 4">
            <a:extLst>
              <a:ext uri="{FF2B5EF4-FFF2-40B4-BE49-F238E27FC236}">
                <a16:creationId xmlns:a16="http://schemas.microsoft.com/office/drawing/2014/main" id="{F8344E41-2D3A-4094-A784-745604372BD4}"/>
              </a:ext>
            </a:extLst>
          </p:cNvPr>
          <p:cNvPicPr>
            <a:picLocks noChangeAspect="1"/>
          </p:cNvPicPr>
          <p:nvPr/>
        </p:nvPicPr>
        <p:blipFill>
          <a:blip r:embed="rId3"/>
          <a:stretch>
            <a:fillRect/>
          </a:stretch>
        </p:blipFill>
        <p:spPr>
          <a:xfrm>
            <a:off x="41786" y="1629831"/>
            <a:ext cx="10581879" cy="4151844"/>
          </a:xfrm>
          <a:prstGeom prst="rect">
            <a:avLst/>
          </a:prstGeom>
        </p:spPr>
      </p:pic>
    </p:spTree>
    <p:extLst>
      <p:ext uri="{BB962C8B-B14F-4D97-AF65-F5344CB8AC3E}">
        <p14:creationId xmlns:p14="http://schemas.microsoft.com/office/powerpoint/2010/main" val="442403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7D3691D-BAEF-4351-A55F-752F3AE6FFC0}"/>
              </a:ext>
            </a:extLst>
          </p:cNvPr>
          <p:cNvSpPr txBox="1"/>
          <p:nvPr/>
        </p:nvSpPr>
        <p:spPr>
          <a:xfrm>
            <a:off x="792065" y="453535"/>
            <a:ext cx="7396393" cy="830997"/>
          </a:xfrm>
          <a:prstGeom prst="rect">
            <a:avLst/>
          </a:prstGeom>
          <a:noFill/>
        </p:spPr>
        <p:txBody>
          <a:bodyPr wrap="square" rtlCol="0">
            <a:spAutoFit/>
          </a:bodyPr>
          <a:lstStyle/>
          <a:p>
            <a:r>
              <a:rPr lang="nl-NL" sz="4800" dirty="0">
                <a:solidFill>
                  <a:schemeClr val="accent2"/>
                </a:solidFill>
              </a:rPr>
              <a:t>Omgevingsanalyse Aalst</a:t>
            </a:r>
            <a:endParaRPr lang="nl-BE" sz="4800" dirty="0">
              <a:solidFill>
                <a:schemeClr val="accent2"/>
              </a:solidFill>
            </a:endParaRPr>
          </a:p>
        </p:txBody>
      </p:sp>
      <p:sp>
        <p:nvSpPr>
          <p:cNvPr id="6" name="Tekstvak 5">
            <a:extLst>
              <a:ext uri="{FF2B5EF4-FFF2-40B4-BE49-F238E27FC236}">
                <a16:creationId xmlns:a16="http://schemas.microsoft.com/office/drawing/2014/main" id="{B0B10519-639E-4927-AF74-C5EFA10D0900}"/>
              </a:ext>
            </a:extLst>
          </p:cNvPr>
          <p:cNvSpPr txBox="1"/>
          <p:nvPr/>
        </p:nvSpPr>
        <p:spPr>
          <a:xfrm>
            <a:off x="1727905" y="4730250"/>
            <a:ext cx="6813593" cy="2308324"/>
          </a:xfrm>
          <a:prstGeom prst="rect">
            <a:avLst/>
          </a:prstGeom>
          <a:noFill/>
        </p:spPr>
        <p:txBody>
          <a:bodyPr wrap="square" rtlCol="0">
            <a:spAutoFit/>
          </a:bodyPr>
          <a:lstStyle/>
          <a:p>
            <a:r>
              <a:rPr lang="nl-NL" sz="3200" dirty="0">
                <a:solidFill>
                  <a:schemeClr val="bg2">
                    <a:lumMod val="75000"/>
                  </a:schemeClr>
                </a:solidFill>
              </a:rPr>
              <a:t>Andere documenten</a:t>
            </a:r>
          </a:p>
          <a:p>
            <a:pPr marL="342900" indent="-342900">
              <a:buClr>
                <a:srgbClr val="29AABF"/>
              </a:buClr>
              <a:buFont typeface="Wingdings" panose="05000000000000000000" pitchFamily="2" charset="2"/>
              <a:buChar char="§"/>
            </a:pPr>
            <a:endParaRPr kumimoji="0" lang="nl-BE" sz="2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marL="342900" indent="-342900">
              <a:buClr>
                <a:srgbClr val="29AABF"/>
              </a:buClr>
              <a:buFont typeface="Wingdings" panose="05000000000000000000" pitchFamily="2" charset="2"/>
              <a:buChar char="§"/>
            </a:pPr>
            <a:r>
              <a:rPr kumimoji="0" lang="nl-BE" sz="2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hlinkClick r:id="rId2"/>
              </a:rPr>
              <a:t>Evolutie OKI-cijfer en leerlingenkenmerken</a:t>
            </a:r>
            <a:endParaRPr kumimoji="0" lang="nl-BE" sz="2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a:buClr>
                <a:srgbClr val="29AABF"/>
              </a:buClr>
            </a:pPr>
            <a:endParaRPr kumimoji="0" lang="nl-BE" sz="2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marL="342900" indent="-342900">
              <a:buClr>
                <a:srgbClr val="29AABF"/>
              </a:buClr>
              <a:buFont typeface="Wingdings" panose="05000000000000000000" pitchFamily="2" charset="2"/>
              <a:buChar char="§"/>
            </a:pPr>
            <a:r>
              <a:rPr kumimoji="0" lang="nl-BE" sz="2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hlinkClick r:id="rId3"/>
              </a:rPr>
              <a:t>Evolutie leerlingenkenmerken per vestigingsplaats school</a:t>
            </a:r>
            <a:endParaRPr lang="nl-NL" sz="3200" dirty="0">
              <a:solidFill>
                <a:schemeClr val="bg2">
                  <a:lumMod val="75000"/>
                </a:schemeClr>
              </a:solidFill>
            </a:endParaRPr>
          </a:p>
          <a:p>
            <a:endParaRPr lang="nl-BE" sz="3200" dirty="0">
              <a:solidFill>
                <a:schemeClr val="bg2">
                  <a:lumMod val="75000"/>
                </a:schemeClr>
              </a:solidFill>
            </a:endParaRPr>
          </a:p>
        </p:txBody>
      </p:sp>
    </p:spTree>
    <p:extLst>
      <p:ext uri="{BB962C8B-B14F-4D97-AF65-F5344CB8AC3E}">
        <p14:creationId xmlns:p14="http://schemas.microsoft.com/office/powerpoint/2010/main" val="381940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7D3691D-BAEF-4351-A55F-752F3AE6FFC0}"/>
              </a:ext>
            </a:extLst>
          </p:cNvPr>
          <p:cNvSpPr txBox="1"/>
          <p:nvPr/>
        </p:nvSpPr>
        <p:spPr>
          <a:xfrm>
            <a:off x="1719253" y="2045742"/>
            <a:ext cx="7396393" cy="830997"/>
          </a:xfrm>
          <a:prstGeom prst="rect">
            <a:avLst/>
          </a:prstGeom>
          <a:noFill/>
        </p:spPr>
        <p:txBody>
          <a:bodyPr wrap="square" rtlCol="0">
            <a:spAutoFit/>
          </a:bodyPr>
          <a:lstStyle/>
          <a:p>
            <a:r>
              <a:rPr lang="nl-NL" sz="4800" dirty="0">
                <a:solidFill>
                  <a:schemeClr val="accent2"/>
                </a:solidFill>
              </a:rPr>
              <a:t>Gemeentefoto Aalst</a:t>
            </a:r>
            <a:endParaRPr lang="nl-BE" sz="4800" dirty="0">
              <a:solidFill>
                <a:schemeClr val="accent2"/>
              </a:solidFill>
            </a:endParaRPr>
          </a:p>
        </p:txBody>
      </p:sp>
      <p:sp>
        <p:nvSpPr>
          <p:cNvPr id="6" name="Tekstvak 5">
            <a:extLst>
              <a:ext uri="{FF2B5EF4-FFF2-40B4-BE49-F238E27FC236}">
                <a16:creationId xmlns:a16="http://schemas.microsoft.com/office/drawing/2014/main" id="{B0B10519-639E-4927-AF74-C5EFA10D0900}"/>
              </a:ext>
            </a:extLst>
          </p:cNvPr>
          <p:cNvSpPr txBox="1"/>
          <p:nvPr/>
        </p:nvSpPr>
        <p:spPr>
          <a:xfrm>
            <a:off x="1727905" y="4730250"/>
            <a:ext cx="6813593" cy="584775"/>
          </a:xfrm>
          <a:prstGeom prst="rect">
            <a:avLst/>
          </a:prstGeom>
          <a:noFill/>
        </p:spPr>
        <p:txBody>
          <a:bodyPr wrap="square" rtlCol="0">
            <a:spAutoFit/>
          </a:bodyPr>
          <a:lstStyle/>
          <a:p>
            <a:r>
              <a:rPr lang="nl-NL" sz="3200" dirty="0">
                <a:solidFill>
                  <a:schemeClr val="bg2">
                    <a:lumMod val="75000"/>
                  </a:schemeClr>
                </a:solidFill>
              </a:rPr>
              <a:t>algemeen</a:t>
            </a:r>
            <a:endParaRPr lang="nl-BE" sz="3200" dirty="0">
              <a:solidFill>
                <a:schemeClr val="bg2">
                  <a:lumMod val="75000"/>
                </a:schemeClr>
              </a:solidFill>
            </a:endParaRPr>
          </a:p>
        </p:txBody>
      </p:sp>
      <p:pic>
        <p:nvPicPr>
          <p:cNvPr id="5" name="Afbeelding 4">
            <a:extLst>
              <a:ext uri="{FF2B5EF4-FFF2-40B4-BE49-F238E27FC236}">
                <a16:creationId xmlns:a16="http://schemas.microsoft.com/office/drawing/2014/main" id="{9FB00A38-5103-2D45-9852-011CD512E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896" y="5846611"/>
            <a:ext cx="368917" cy="1119740"/>
          </a:xfrm>
          <a:prstGeom prst="rect">
            <a:avLst/>
          </a:prstGeom>
        </p:spPr>
      </p:pic>
    </p:spTree>
    <p:extLst>
      <p:ext uri="{BB962C8B-B14F-4D97-AF65-F5344CB8AC3E}">
        <p14:creationId xmlns:p14="http://schemas.microsoft.com/office/powerpoint/2010/main" val="348144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1021217" y="1158854"/>
            <a:ext cx="9101660" cy="6924973"/>
          </a:xfrm>
          <a:prstGeom prst="rect">
            <a:avLst/>
          </a:prstGeom>
          <a:noFill/>
        </p:spPr>
        <p:txBody>
          <a:bodyPr wrap="square" rtlCol="0">
            <a:spAutoFit/>
          </a:bodyPr>
          <a:lstStyle/>
          <a:p>
            <a:pPr marL="342900" indent="-342900">
              <a:buClr>
                <a:srgbClr val="29AABF"/>
              </a:buClr>
              <a:buFont typeface="Wingdings" panose="05000000000000000000" pitchFamily="2" charset="2"/>
              <a:buChar char="§"/>
            </a:pPr>
            <a:r>
              <a:rPr lang="nl-NL" sz="2400" dirty="0">
                <a:solidFill>
                  <a:schemeClr val="bg2">
                    <a:lumMod val="50000"/>
                  </a:schemeClr>
                </a:solidFill>
              </a:rPr>
              <a:t>Omgevingsanalyse onderwijs</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342900" indent="-342900">
              <a:buClr>
                <a:srgbClr val="29AABF"/>
              </a:buClr>
              <a:buFont typeface="Wingdings" panose="05000000000000000000" pitchFamily="2" charset="2"/>
              <a:buChar char="§"/>
            </a:pPr>
            <a:r>
              <a:rPr lang="nl-NL" sz="2400" dirty="0">
                <a:solidFill>
                  <a:schemeClr val="bg2">
                    <a:lumMod val="50000"/>
                  </a:schemeClr>
                </a:solidFill>
              </a:rPr>
              <a:t>Cijfers uit publiek beschikbare databanken (en </a:t>
            </a:r>
            <a:r>
              <a:rPr lang="nl-NL" sz="2400" dirty="0">
                <a:solidFill>
                  <a:schemeClr val="bg2">
                    <a:lumMod val="50000"/>
                  </a:schemeClr>
                </a:solidFill>
                <a:hlinkClick r:id="rId2"/>
              </a:rPr>
              <a:t>provincies.incijfers.be</a:t>
            </a:r>
            <a:r>
              <a:rPr lang="nl-NL" sz="2400" dirty="0">
                <a:solidFill>
                  <a:schemeClr val="bg2">
                    <a:lumMod val="50000"/>
                  </a:schemeClr>
                </a:solidFill>
              </a:rPr>
              <a:t>) </a:t>
            </a:r>
            <a:br>
              <a:rPr lang="nl-NL" sz="2400" dirty="0">
                <a:solidFill>
                  <a:schemeClr val="bg2">
                    <a:lumMod val="50000"/>
                  </a:schemeClr>
                </a:solidFill>
              </a:rPr>
            </a:br>
            <a:r>
              <a:rPr lang="nl-NL" sz="2400" dirty="0">
                <a:solidFill>
                  <a:schemeClr val="bg2">
                    <a:lumMod val="50000"/>
                  </a:schemeClr>
                </a:solidFill>
              </a:rPr>
              <a:t> - 21 september 2022</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342900" indent="-342900">
              <a:buClr>
                <a:srgbClr val="29AABF"/>
              </a:buClr>
              <a:buFont typeface="Wingdings" panose="05000000000000000000" pitchFamily="2" charset="2"/>
              <a:buChar char="§"/>
            </a:pPr>
            <a:r>
              <a:rPr lang="nl-NL" sz="2400" dirty="0">
                <a:solidFill>
                  <a:schemeClr val="bg2">
                    <a:lumMod val="50000"/>
                  </a:schemeClr>
                </a:solidFill>
              </a:rPr>
              <a:t>Vergelijking Aalst met provincie Oost-Vlaanderen en Vlaams gewest +</a:t>
            </a:r>
          </a:p>
          <a:p>
            <a:pPr marL="800100" lvl="1" indent="-342900">
              <a:buClr>
                <a:srgbClr val="29AABF"/>
              </a:buClr>
              <a:buFont typeface="Wingdings" panose="05000000000000000000" pitchFamily="2" charset="2"/>
              <a:buChar char="§"/>
            </a:pPr>
            <a:r>
              <a:rPr lang="nl-NL" dirty="0">
                <a:solidFill>
                  <a:schemeClr val="bg2">
                    <a:lumMod val="50000"/>
                  </a:schemeClr>
                </a:solidFill>
              </a:rPr>
              <a:t>Dendermonde</a:t>
            </a:r>
          </a:p>
          <a:p>
            <a:pPr marL="800100" lvl="1" indent="-342900">
              <a:buClr>
                <a:srgbClr val="29AABF"/>
              </a:buClr>
              <a:buFont typeface="Wingdings" panose="05000000000000000000" pitchFamily="2" charset="2"/>
              <a:buChar char="§"/>
            </a:pPr>
            <a:r>
              <a:rPr lang="nl-NL" dirty="0">
                <a:solidFill>
                  <a:schemeClr val="bg2">
                    <a:lumMod val="50000"/>
                  </a:schemeClr>
                </a:solidFill>
              </a:rPr>
              <a:t>Lokeren</a:t>
            </a:r>
          </a:p>
          <a:p>
            <a:pPr marL="800100" lvl="1" indent="-342900">
              <a:buClr>
                <a:srgbClr val="29AABF"/>
              </a:buClr>
              <a:buFont typeface="Wingdings" panose="05000000000000000000" pitchFamily="2" charset="2"/>
              <a:buChar char="§"/>
            </a:pPr>
            <a:r>
              <a:rPr lang="nl-NL" dirty="0">
                <a:solidFill>
                  <a:schemeClr val="bg2">
                    <a:lumMod val="50000"/>
                  </a:schemeClr>
                </a:solidFill>
              </a:rPr>
              <a:t>Sint-Niklaas</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342900" indent="-342900">
              <a:buClr>
                <a:srgbClr val="29AABF"/>
              </a:buClr>
              <a:buFont typeface="Wingdings" panose="05000000000000000000" pitchFamily="2" charset="2"/>
              <a:buChar char="§"/>
            </a:pPr>
            <a:r>
              <a:rPr lang="nl-NL" sz="2400" dirty="0">
                <a:solidFill>
                  <a:schemeClr val="bg2">
                    <a:lumMod val="50000"/>
                  </a:schemeClr>
                </a:solidFill>
              </a:rPr>
              <a:t>Verschil woon- en vestigingsplaats</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342900" indent="-342900">
              <a:buClr>
                <a:srgbClr val="29AABF"/>
              </a:buClr>
              <a:buFont typeface="Wingdings" panose="05000000000000000000" pitchFamily="2" charset="2"/>
              <a:buChar char="§"/>
            </a:pPr>
            <a:r>
              <a:rPr lang="nl-NL" sz="2400" dirty="0">
                <a:solidFill>
                  <a:schemeClr val="bg2">
                    <a:lumMod val="50000"/>
                  </a:schemeClr>
                </a:solidFill>
              </a:rPr>
              <a:t>Let op voor eenzijdige interpretatie/causale verbanden</a:t>
            </a:r>
          </a:p>
          <a:p>
            <a:pPr marL="342900" indent="-342900">
              <a:buClr>
                <a:srgbClr val="29AABF"/>
              </a:buClr>
              <a:buFont typeface="Wingdings" panose="05000000000000000000" pitchFamily="2" charset="2"/>
              <a:buChar char="§"/>
            </a:pPr>
            <a:endParaRPr lang="nl-NL" sz="2400" dirty="0">
              <a:solidFill>
                <a:schemeClr val="bg2">
                  <a:lumMod val="50000"/>
                </a:schemeClr>
              </a:solidFill>
            </a:endParaRPr>
          </a:p>
          <a:p>
            <a:pPr marL="342900" indent="-342900">
              <a:buClr>
                <a:srgbClr val="29AABF"/>
              </a:buClr>
              <a:buFont typeface="Wingdings" panose="05000000000000000000" pitchFamily="2" charset="2"/>
              <a:buChar char="§"/>
            </a:pPr>
            <a:r>
              <a:rPr lang="nl-NL" sz="2400" dirty="0">
                <a:solidFill>
                  <a:schemeClr val="bg2">
                    <a:lumMod val="50000"/>
                  </a:schemeClr>
                </a:solidFill>
              </a:rPr>
              <a:t>Niet in presentatie</a:t>
            </a:r>
          </a:p>
          <a:p>
            <a:pPr marL="800100" lvl="1" indent="-342900">
              <a:buClr>
                <a:srgbClr val="29AABF"/>
              </a:buClr>
              <a:buFont typeface="Wingdings" panose="05000000000000000000" pitchFamily="2" charset="2"/>
              <a:buChar char="§"/>
            </a:pPr>
            <a:r>
              <a:rPr lang="nl-NL" dirty="0">
                <a:solidFill>
                  <a:schemeClr val="bg2">
                    <a:lumMod val="50000"/>
                  </a:schemeClr>
                </a:solidFill>
              </a:rPr>
              <a:t>Socio-economische kenmerken</a:t>
            </a:r>
          </a:p>
          <a:p>
            <a:pPr marL="800100" lvl="1" indent="-342900">
              <a:buClr>
                <a:srgbClr val="29AABF"/>
              </a:buClr>
              <a:buFont typeface="Wingdings" panose="05000000000000000000" pitchFamily="2" charset="2"/>
              <a:buChar char="§"/>
            </a:pPr>
            <a:r>
              <a:rPr lang="nl-NL" dirty="0">
                <a:solidFill>
                  <a:schemeClr val="bg2">
                    <a:lumMod val="50000"/>
                  </a:schemeClr>
                </a:solidFill>
              </a:rPr>
              <a:t>Kleuterparticipatie</a:t>
            </a:r>
          </a:p>
          <a:p>
            <a:pPr marL="800100" lvl="1" indent="-342900">
              <a:buClr>
                <a:srgbClr val="29AABF"/>
              </a:buClr>
              <a:buFont typeface="Wingdings" panose="05000000000000000000" pitchFamily="2" charset="2"/>
              <a:buChar char="§"/>
            </a:pPr>
            <a:r>
              <a:rPr lang="nl-NL" dirty="0">
                <a:solidFill>
                  <a:schemeClr val="bg2">
                    <a:lumMod val="50000"/>
                  </a:schemeClr>
                </a:solidFill>
              </a:rPr>
              <a:t>Cijfers basisonderwijs</a:t>
            </a:r>
          </a:p>
          <a:p>
            <a:endParaRPr lang="nl-NL" sz="2400" dirty="0">
              <a:solidFill>
                <a:schemeClr val="bg2">
                  <a:lumMod val="50000"/>
                </a:schemeClr>
              </a:solidFill>
            </a:endParaRPr>
          </a:p>
          <a:p>
            <a:endParaRPr lang="nl-NL" sz="2400" dirty="0">
              <a:solidFill>
                <a:schemeClr val="bg2">
                  <a:lumMod val="50000"/>
                </a:schemeClr>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741508" y="450968"/>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10" name="Afbeelding 9">
            <a:extLst>
              <a:ext uri="{FF2B5EF4-FFF2-40B4-BE49-F238E27FC236}">
                <a16:creationId xmlns:a16="http://schemas.microsoft.com/office/drawing/2014/main" id="{F950867A-DDAD-1F4F-8128-F369D4BACA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2896" y="5846611"/>
            <a:ext cx="368917" cy="1119740"/>
          </a:xfrm>
          <a:prstGeom prst="rect">
            <a:avLst/>
          </a:prstGeom>
        </p:spPr>
      </p:pic>
    </p:spTree>
    <p:extLst>
      <p:ext uri="{BB962C8B-B14F-4D97-AF65-F5344CB8AC3E}">
        <p14:creationId xmlns:p14="http://schemas.microsoft.com/office/powerpoint/2010/main" val="248657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8521912" cy="892552"/>
          </a:xfrm>
          <a:prstGeom prst="rect">
            <a:avLst/>
          </a:prstGeom>
          <a:noFill/>
        </p:spPr>
        <p:txBody>
          <a:bodyPr wrap="square" rtlCol="0">
            <a:spAutoFit/>
          </a:bodyPr>
          <a:lstStyle/>
          <a:p>
            <a:r>
              <a:rPr lang="nl-NL" sz="2800" dirty="0">
                <a:solidFill>
                  <a:srgbClr val="29AABF"/>
                </a:solidFill>
              </a:rPr>
              <a:t>Zones en netwerken in de gemeente</a:t>
            </a:r>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12" name="Afbeelding 11">
            <a:extLst>
              <a:ext uri="{FF2B5EF4-FFF2-40B4-BE49-F238E27FC236}">
                <a16:creationId xmlns:a16="http://schemas.microsoft.com/office/drawing/2014/main" id="{F8F71DE7-3A93-4D31-BFCE-EE8DBAF58EA3}"/>
              </a:ext>
            </a:extLst>
          </p:cNvPr>
          <p:cNvPicPr>
            <a:picLocks noChangeAspect="1"/>
          </p:cNvPicPr>
          <p:nvPr/>
        </p:nvPicPr>
        <p:blipFill>
          <a:blip r:embed="rId2"/>
          <a:stretch>
            <a:fillRect/>
          </a:stretch>
        </p:blipFill>
        <p:spPr>
          <a:xfrm>
            <a:off x="936759" y="1606478"/>
            <a:ext cx="5637396" cy="3238031"/>
          </a:xfrm>
          <a:prstGeom prst="rect">
            <a:avLst/>
          </a:prstGeom>
        </p:spPr>
      </p:pic>
      <p:pic>
        <p:nvPicPr>
          <p:cNvPr id="14" name="Afbeelding 13">
            <a:extLst>
              <a:ext uri="{FF2B5EF4-FFF2-40B4-BE49-F238E27FC236}">
                <a16:creationId xmlns:a16="http://schemas.microsoft.com/office/drawing/2014/main" id="{7BA7FE1A-99C2-4486-B95D-F7AFC9AC55D8}"/>
              </a:ext>
            </a:extLst>
          </p:cNvPr>
          <p:cNvPicPr>
            <a:picLocks noChangeAspect="1"/>
          </p:cNvPicPr>
          <p:nvPr/>
        </p:nvPicPr>
        <p:blipFill>
          <a:blip r:embed="rId3"/>
          <a:stretch>
            <a:fillRect/>
          </a:stretch>
        </p:blipFill>
        <p:spPr>
          <a:xfrm>
            <a:off x="892309" y="4844509"/>
            <a:ext cx="5637396" cy="2604020"/>
          </a:xfrm>
          <a:prstGeom prst="rect">
            <a:avLst/>
          </a:prstGeom>
        </p:spPr>
      </p:pic>
    </p:spTree>
    <p:extLst>
      <p:ext uri="{BB962C8B-B14F-4D97-AF65-F5344CB8AC3E}">
        <p14:creationId xmlns:p14="http://schemas.microsoft.com/office/powerpoint/2010/main" val="169154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4248488" cy="892552"/>
          </a:xfrm>
          <a:prstGeom prst="rect">
            <a:avLst/>
          </a:prstGeom>
          <a:noFill/>
        </p:spPr>
        <p:txBody>
          <a:bodyPr wrap="square" rtlCol="0">
            <a:spAutoFit/>
          </a:bodyPr>
          <a:lstStyle/>
          <a:p>
            <a:r>
              <a:rPr lang="nl-NL" sz="2800" dirty="0">
                <a:solidFill>
                  <a:srgbClr val="29AABF"/>
                </a:solidFill>
              </a:rPr>
              <a:t>Bevolking - algemeen</a:t>
            </a:r>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7" name="Afbeelding 6">
            <a:extLst>
              <a:ext uri="{FF2B5EF4-FFF2-40B4-BE49-F238E27FC236}">
                <a16:creationId xmlns:a16="http://schemas.microsoft.com/office/drawing/2014/main" id="{9CC5F19D-8181-4DF9-981F-0FD2A9CA1989}"/>
              </a:ext>
            </a:extLst>
          </p:cNvPr>
          <p:cNvPicPr>
            <a:picLocks noChangeAspect="1"/>
          </p:cNvPicPr>
          <p:nvPr/>
        </p:nvPicPr>
        <p:blipFill>
          <a:blip r:embed="rId2"/>
          <a:stretch>
            <a:fillRect/>
          </a:stretch>
        </p:blipFill>
        <p:spPr>
          <a:xfrm>
            <a:off x="9758363" y="4754318"/>
            <a:ext cx="933450" cy="2552700"/>
          </a:xfrm>
          <a:prstGeom prst="rect">
            <a:avLst/>
          </a:prstGeom>
        </p:spPr>
      </p:pic>
      <p:pic>
        <p:nvPicPr>
          <p:cNvPr id="3" name="Afbeelding 2">
            <a:extLst>
              <a:ext uri="{FF2B5EF4-FFF2-40B4-BE49-F238E27FC236}">
                <a16:creationId xmlns:a16="http://schemas.microsoft.com/office/drawing/2014/main" id="{A447E31A-4725-4DC0-8919-65FD99540613}"/>
              </a:ext>
            </a:extLst>
          </p:cNvPr>
          <p:cNvPicPr>
            <a:picLocks noChangeAspect="1"/>
          </p:cNvPicPr>
          <p:nvPr/>
        </p:nvPicPr>
        <p:blipFill>
          <a:blip r:embed="rId3"/>
          <a:stretch>
            <a:fillRect/>
          </a:stretch>
        </p:blipFill>
        <p:spPr>
          <a:xfrm>
            <a:off x="0" y="1911437"/>
            <a:ext cx="10576347" cy="4479207"/>
          </a:xfrm>
          <a:prstGeom prst="rect">
            <a:avLst/>
          </a:prstGeom>
        </p:spPr>
      </p:pic>
    </p:spTree>
    <p:extLst>
      <p:ext uri="{BB962C8B-B14F-4D97-AF65-F5344CB8AC3E}">
        <p14:creationId xmlns:p14="http://schemas.microsoft.com/office/powerpoint/2010/main" val="417692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4248488" cy="892552"/>
          </a:xfrm>
          <a:prstGeom prst="rect">
            <a:avLst/>
          </a:prstGeom>
          <a:noFill/>
        </p:spPr>
        <p:txBody>
          <a:bodyPr wrap="square" rtlCol="0">
            <a:spAutoFit/>
          </a:bodyPr>
          <a:lstStyle/>
          <a:p>
            <a:r>
              <a:rPr lang="nl-NL" sz="2800" dirty="0">
                <a:solidFill>
                  <a:srgbClr val="29AABF"/>
                </a:solidFill>
              </a:rPr>
              <a:t>Bevolking - prognose</a:t>
            </a:r>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7" name="Afbeelding 6">
            <a:extLst>
              <a:ext uri="{FF2B5EF4-FFF2-40B4-BE49-F238E27FC236}">
                <a16:creationId xmlns:a16="http://schemas.microsoft.com/office/drawing/2014/main" id="{9CC5F19D-8181-4DF9-981F-0FD2A9CA1989}"/>
              </a:ext>
            </a:extLst>
          </p:cNvPr>
          <p:cNvPicPr>
            <a:picLocks noChangeAspect="1"/>
          </p:cNvPicPr>
          <p:nvPr/>
        </p:nvPicPr>
        <p:blipFill>
          <a:blip r:embed="rId2"/>
          <a:stretch>
            <a:fillRect/>
          </a:stretch>
        </p:blipFill>
        <p:spPr>
          <a:xfrm>
            <a:off x="9758363" y="4754318"/>
            <a:ext cx="933450" cy="2552700"/>
          </a:xfrm>
          <a:prstGeom prst="rect">
            <a:avLst/>
          </a:prstGeom>
        </p:spPr>
      </p:pic>
      <p:pic>
        <p:nvPicPr>
          <p:cNvPr id="5" name="Afbeelding 4">
            <a:extLst>
              <a:ext uri="{FF2B5EF4-FFF2-40B4-BE49-F238E27FC236}">
                <a16:creationId xmlns:a16="http://schemas.microsoft.com/office/drawing/2014/main" id="{7048800E-F1CB-464A-ADA7-0DCCA7C34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26771"/>
            <a:ext cx="10691813" cy="5191910"/>
          </a:xfrm>
          <a:prstGeom prst="rect">
            <a:avLst/>
          </a:prstGeom>
        </p:spPr>
      </p:pic>
    </p:spTree>
    <p:extLst>
      <p:ext uri="{BB962C8B-B14F-4D97-AF65-F5344CB8AC3E}">
        <p14:creationId xmlns:p14="http://schemas.microsoft.com/office/powerpoint/2010/main" val="167800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4248488" cy="892552"/>
          </a:xfrm>
          <a:prstGeom prst="rect">
            <a:avLst/>
          </a:prstGeom>
          <a:noFill/>
        </p:spPr>
        <p:txBody>
          <a:bodyPr wrap="square" rtlCol="0">
            <a:spAutoFit/>
          </a:bodyPr>
          <a:lstStyle/>
          <a:p>
            <a:r>
              <a:rPr lang="nl-NL" sz="2800" dirty="0">
                <a:solidFill>
                  <a:srgbClr val="29AABF"/>
                </a:solidFill>
              </a:rPr>
              <a:t>Bevolking - prognose</a:t>
            </a:r>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3" name="Afbeelding 2">
            <a:extLst>
              <a:ext uri="{FF2B5EF4-FFF2-40B4-BE49-F238E27FC236}">
                <a16:creationId xmlns:a16="http://schemas.microsoft.com/office/drawing/2014/main" id="{AAE66DDA-7196-43DB-8685-1F4ED523A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84" y="1637018"/>
            <a:ext cx="7560000" cy="5670000"/>
          </a:xfrm>
          <a:prstGeom prst="rect">
            <a:avLst/>
          </a:prstGeom>
        </p:spPr>
      </p:pic>
    </p:spTree>
    <p:extLst>
      <p:ext uri="{BB962C8B-B14F-4D97-AF65-F5344CB8AC3E}">
        <p14:creationId xmlns:p14="http://schemas.microsoft.com/office/powerpoint/2010/main" val="125885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CE8F8DB-2283-4C95-94E3-78F8180E121C}"/>
              </a:ext>
            </a:extLst>
          </p:cNvPr>
          <p:cNvSpPr txBox="1"/>
          <p:nvPr/>
        </p:nvSpPr>
        <p:spPr>
          <a:xfrm>
            <a:off x="489084" y="1018885"/>
            <a:ext cx="4248488" cy="892552"/>
          </a:xfrm>
          <a:prstGeom prst="rect">
            <a:avLst/>
          </a:prstGeom>
          <a:noFill/>
        </p:spPr>
        <p:txBody>
          <a:bodyPr wrap="square" rtlCol="0">
            <a:spAutoFit/>
          </a:bodyPr>
          <a:lstStyle/>
          <a:p>
            <a:r>
              <a:rPr lang="nl-NL" sz="2800" dirty="0">
                <a:solidFill>
                  <a:srgbClr val="29AABF"/>
                </a:solidFill>
              </a:rPr>
              <a:t>Bevolking - prognose</a:t>
            </a:r>
            <a:endParaRPr lang="nl-NL" sz="2400" dirty="0">
              <a:solidFill>
                <a:schemeClr val="bg2">
                  <a:lumMod val="50000"/>
                </a:schemeClr>
              </a:solidFill>
            </a:endParaRPr>
          </a:p>
          <a:p>
            <a:endParaRPr lang="nl-NL" sz="2400" dirty="0">
              <a:solidFill>
                <a:srgbClr val="29AABF"/>
              </a:solidFill>
            </a:endParaRPr>
          </a:p>
        </p:txBody>
      </p:sp>
      <p:sp>
        <p:nvSpPr>
          <p:cNvPr id="6" name="Tekstvak 5">
            <a:extLst>
              <a:ext uri="{FF2B5EF4-FFF2-40B4-BE49-F238E27FC236}">
                <a16:creationId xmlns:a16="http://schemas.microsoft.com/office/drawing/2014/main" id="{8EC1301D-5951-4187-A71A-43E388587D01}"/>
              </a:ext>
            </a:extLst>
          </p:cNvPr>
          <p:cNvSpPr txBox="1"/>
          <p:nvPr/>
        </p:nvSpPr>
        <p:spPr>
          <a:xfrm>
            <a:off x="489084" y="310999"/>
            <a:ext cx="7893074" cy="707886"/>
          </a:xfrm>
          <a:prstGeom prst="rect">
            <a:avLst/>
          </a:prstGeom>
          <a:noFill/>
        </p:spPr>
        <p:txBody>
          <a:bodyPr wrap="square" rtlCol="0">
            <a:spAutoFit/>
          </a:bodyPr>
          <a:lstStyle/>
          <a:p>
            <a:r>
              <a:rPr lang="nl-NL" sz="4000" dirty="0">
                <a:solidFill>
                  <a:schemeClr val="accent2"/>
                </a:solidFill>
              </a:rPr>
              <a:t>Gemeentefoto Aalst</a:t>
            </a:r>
          </a:p>
        </p:txBody>
      </p:sp>
      <p:pic>
        <p:nvPicPr>
          <p:cNvPr id="11" name="Afbeelding 10">
            <a:extLst>
              <a:ext uri="{FF2B5EF4-FFF2-40B4-BE49-F238E27FC236}">
                <a16:creationId xmlns:a16="http://schemas.microsoft.com/office/drawing/2014/main" id="{8EC537D9-0FE7-41AB-A634-A369E83D1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84" y="1637018"/>
            <a:ext cx="7560000" cy="5670000"/>
          </a:xfrm>
          <a:prstGeom prst="rect">
            <a:avLst/>
          </a:prstGeom>
        </p:spPr>
      </p:pic>
    </p:spTree>
    <p:extLst>
      <p:ext uri="{BB962C8B-B14F-4D97-AF65-F5344CB8AC3E}">
        <p14:creationId xmlns:p14="http://schemas.microsoft.com/office/powerpoint/2010/main" val="1683820719"/>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Oost-Vlaanderen_Huisstijl 2019_C.potx" id="{C945534E-9113-4F1F-AB24-CC31BB1A7EC7}" vid="{C8DAE45F-97AB-401E-9950-CC857969511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Oost-Vlaanderen_Huisstijl 2019_C</Template>
  <TotalTime>190</TotalTime>
  <Words>1356</Words>
  <Application>Microsoft Office PowerPoint</Application>
  <PresentationFormat>Aangepast</PresentationFormat>
  <Paragraphs>207</Paragraphs>
  <Slides>28</Slides>
  <Notes>19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Calibri Light</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Grimonprez Emiel</dc:creator>
  <cp:lastModifiedBy>Grimonprez Emiel</cp:lastModifiedBy>
  <cp:revision>8</cp:revision>
  <cp:lastPrinted>2019-01-17T10:53:00Z</cp:lastPrinted>
  <dcterms:created xsi:type="dcterms:W3CDTF">2023-03-02T11:48:49Z</dcterms:created>
  <dcterms:modified xsi:type="dcterms:W3CDTF">2023-03-02T15:07:52Z</dcterms:modified>
</cp:coreProperties>
</file>